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sldIdLst>
    <p:sldId id="256" r:id="rId2"/>
    <p:sldId id="270" r:id="rId3"/>
    <p:sldId id="266" r:id="rId4"/>
    <p:sldId id="271" r:id="rId5"/>
    <p:sldId id="259" r:id="rId6"/>
    <p:sldId id="273" r:id="rId7"/>
    <p:sldId id="272" r:id="rId8"/>
    <p:sldId id="263" r:id="rId9"/>
    <p:sldId id="267" r:id="rId10"/>
    <p:sldId id="274" r:id="rId11"/>
    <p:sldId id="27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7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464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3711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098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88913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861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13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9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0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5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2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7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8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5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8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6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670858"/>
            <a:ext cx="7766936" cy="2379978"/>
          </a:xfrm>
        </p:spPr>
        <p:txBody>
          <a:bodyPr/>
          <a:lstStyle/>
          <a:p>
            <a:pPr algn="ctr"/>
            <a:r>
              <a:rPr lang="ro-RO" sz="4400" b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PLANUL DE INVESTIȚII PENTRU INDUSTRIA EUROPEANĂ DE APĂRARE</a:t>
            </a:r>
            <a:endParaRPr lang="en-US" sz="4400" b="1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DEMERSURILE ROMÂNIEI PENTRU IMPLEMENTAREA INSTRUMENTULUI </a:t>
            </a:r>
            <a:r>
              <a:rPr lang="ro-RO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„Acțiunea pentru securitatea Europei” (SAFE)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024" y="3936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3" y="689956"/>
            <a:ext cx="8596668" cy="1064029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sz="2700" b="1" dirty="0"/>
              <a:t>Grupul de lucru interinstituțional pentru accesarea și implementarea instrumentului de finanțare </a:t>
            </a:r>
            <a:r>
              <a:rPr lang="ro-RO" sz="2700" b="1" dirty="0" smtClean="0"/>
              <a:t>SAFE</a:t>
            </a:r>
            <a:r>
              <a:rPr lang="ro-RO" sz="2400" b="1" dirty="0"/>
              <a:t/>
            </a:r>
            <a:br>
              <a:rPr lang="ro-RO" sz="2400" b="1" dirty="0"/>
            </a:br>
            <a:endParaRPr lang="en-US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019992"/>
            <a:ext cx="8596668" cy="447224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o-RO" sz="1600" i="1" u="sng" dirty="0" smtClean="0"/>
              <a:t>Membri permanenți:</a:t>
            </a:r>
          </a:p>
          <a:p>
            <a:pPr lvl="1" algn="just">
              <a:spcBef>
                <a:spcPts val="600"/>
              </a:spcBef>
            </a:pPr>
            <a:r>
              <a:rPr lang="en-US" b="1" dirty="0" err="1"/>
              <a:t>Cancelaria</a:t>
            </a:r>
            <a:r>
              <a:rPr lang="en-US" b="1" dirty="0"/>
              <a:t> Prim-</a:t>
            </a:r>
            <a:r>
              <a:rPr lang="en-US" b="1" dirty="0" err="1"/>
              <a:t>ministrului</a:t>
            </a:r>
            <a:r>
              <a:rPr lang="en-US" b="1" dirty="0"/>
              <a:t> (cu </a:t>
            </a:r>
            <a:r>
              <a:rPr lang="en-US" b="1" dirty="0" err="1"/>
              <a:t>rol</a:t>
            </a:r>
            <a:r>
              <a:rPr lang="en-US" b="1" dirty="0"/>
              <a:t> de </a:t>
            </a:r>
            <a:r>
              <a:rPr lang="en-US" b="1" dirty="0" err="1"/>
              <a:t>coordonare</a:t>
            </a:r>
            <a:r>
              <a:rPr lang="en-US" b="1" dirty="0" smtClean="0"/>
              <a:t>)</a:t>
            </a:r>
            <a:r>
              <a:rPr lang="ro-RO" b="1" dirty="0" smtClean="0"/>
              <a:t>,</a:t>
            </a:r>
          </a:p>
          <a:p>
            <a:pPr lvl="1" algn="just">
              <a:spcBef>
                <a:spcPts val="600"/>
              </a:spcBef>
            </a:pPr>
            <a:r>
              <a:rPr lang="en-US" b="1" dirty="0" err="1" smtClean="0"/>
              <a:t>Administrația</a:t>
            </a:r>
            <a:r>
              <a:rPr lang="en-US" b="1" dirty="0" smtClean="0"/>
              <a:t> </a:t>
            </a:r>
            <a:r>
              <a:rPr lang="en-US" b="1" dirty="0" err="1"/>
              <a:t>Prezidențială</a:t>
            </a:r>
            <a:r>
              <a:rPr lang="en-US" b="1" dirty="0" smtClean="0"/>
              <a:t>,</a:t>
            </a:r>
            <a:endParaRPr lang="ro-RO" b="1" dirty="0"/>
          </a:p>
          <a:p>
            <a:pPr lvl="1" algn="just">
              <a:spcBef>
                <a:spcPts val="600"/>
              </a:spcBef>
            </a:pPr>
            <a:r>
              <a:rPr lang="en-US" b="1" dirty="0" smtClean="0"/>
              <a:t>Ministerul </a:t>
            </a:r>
            <a:r>
              <a:rPr lang="en-US" b="1" dirty="0" err="1"/>
              <a:t>Apărării</a:t>
            </a:r>
            <a:r>
              <a:rPr lang="en-US" b="1" dirty="0"/>
              <a:t> </a:t>
            </a:r>
            <a:r>
              <a:rPr lang="en-US" b="1" dirty="0" err="1"/>
              <a:t>Naționale</a:t>
            </a:r>
            <a:r>
              <a:rPr lang="en-US" b="1" dirty="0" smtClean="0"/>
              <a:t>,</a:t>
            </a:r>
            <a:endParaRPr lang="ro-RO" b="1" dirty="0"/>
          </a:p>
          <a:p>
            <a:pPr lvl="1" algn="just">
              <a:spcBef>
                <a:spcPts val="600"/>
              </a:spcBef>
            </a:pPr>
            <a:r>
              <a:rPr lang="en-US" b="1" dirty="0" smtClean="0"/>
              <a:t>Ministerul </a:t>
            </a:r>
            <a:r>
              <a:rPr lang="en-US" b="1" dirty="0" err="1"/>
              <a:t>Afacerilor</a:t>
            </a:r>
            <a:r>
              <a:rPr lang="en-US" b="1" dirty="0"/>
              <a:t> Interne</a:t>
            </a:r>
            <a:r>
              <a:rPr lang="en-US" b="1" dirty="0" smtClean="0"/>
              <a:t>,</a:t>
            </a:r>
            <a:endParaRPr lang="ro-RO" b="1" dirty="0"/>
          </a:p>
          <a:p>
            <a:pPr lvl="1" algn="just">
              <a:spcBef>
                <a:spcPts val="600"/>
              </a:spcBef>
            </a:pPr>
            <a:r>
              <a:rPr lang="en-US" b="1" dirty="0" smtClean="0"/>
              <a:t>Ministerul </a:t>
            </a:r>
            <a:r>
              <a:rPr lang="en-US" b="1" dirty="0"/>
              <a:t>Economiei, </a:t>
            </a:r>
            <a:r>
              <a:rPr lang="en-US" b="1" dirty="0" err="1"/>
              <a:t>Digitalizării</a:t>
            </a:r>
            <a:r>
              <a:rPr lang="en-US" b="1" dirty="0"/>
              <a:t>, </a:t>
            </a:r>
            <a:r>
              <a:rPr lang="en-US" b="1" dirty="0" err="1"/>
              <a:t>Antreprenorialului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Turismului</a:t>
            </a:r>
            <a:r>
              <a:rPr lang="en-US" b="1" dirty="0" smtClean="0"/>
              <a:t>,</a:t>
            </a:r>
            <a:endParaRPr lang="ro-RO" b="1" dirty="0" smtClean="0"/>
          </a:p>
          <a:p>
            <a:pPr lvl="1" algn="just">
              <a:spcBef>
                <a:spcPts val="600"/>
              </a:spcBef>
            </a:pPr>
            <a:r>
              <a:rPr lang="en-US" b="1" dirty="0" smtClean="0"/>
              <a:t>Ministerul </a:t>
            </a:r>
            <a:r>
              <a:rPr lang="en-US" b="1" dirty="0" err="1"/>
              <a:t>Afacerilor</a:t>
            </a:r>
            <a:r>
              <a:rPr lang="en-US" b="1" dirty="0"/>
              <a:t> </a:t>
            </a:r>
            <a:r>
              <a:rPr lang="en-US" b="1" dirty="0" err="1"/>
              <a:t>Externe</a:t>
            </a:r>
            <a:r>
              <a:rPr lang="en-US" b="1" dirty="0" smtClean="0"/>
              <a:t>,</a:t>
            </a:r>
            <a:endParaRPr lang="ro-RO" b="1" dirty="0"/>
          </a:p>
          <a:p>
            <a:pPr lvl="1" algn="just">
              <a:spcBef>
                <a:spcPts val="600"/>
              </a:spcBef>
            </a:pPr>
            <a:r>
              <a:rPr lang="en-US" b="1" dirty="0" smtClean="0"/>
              <a:t>Ministerul </a:t>
            </a:r>
            <a:r>
              <a:rPr lang="en-US" b="1" dirty="0" err="1"/>
              <a:t>Finanțelor</a:t>
            </a:r>
            <a:r>
              <a:rPr lang="en-US" b="1" dirty="0" smtClean="0"/>
              <a:t>,</a:t>
            </a:r>
            <a:endParaRPr lang="ro-RO" b="1" dirty="0"/>
          </a:p>
          <a:p>
            <a:pPr lvl="1" algn="just">
              <a:spcBef>
                <a:spcPts val="600"/>
              </a:spcBef>
            </a:pPr>
            <a:r>
              <a:rPr lang="en-US" b="1" dirty="0" err="1" smtClean="0"/>
              <a:t>Serviciul</a:t>
            </a:r>
            <a:r>
              <a:rPr lang="en-US" b="1" dirty="0" smtClean="0"/>
              <a:t> </a:t>
            </a:r>
            <a:r>
              <a:rPr lang="en-US" b="1" dirty="0" err="1"/>
              <a:t>Român</a:t>
            </a:r>
            <a:r>
              <a:rPr lang="en-US" b="1" dirty="0"/>
              <a:t> de </a:t>
            </a:r>
            <a:r>
              <a:rPr lang="en-US" b="1" dirty="0" err="1" smtClean="0"/>
              <a:t>Informații</a:t>
            </a:r>
            <a:r>
              <a:rPr lang="ro-RO" b="1" dirty="0" smtClean="0"/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o-RO" sz="1000" i="1" u="sng" dirty="0" smtClean="0"/>
          </a:p>
          <a:p>
            <a:pPr marL="0" indent="0" algn="just">
              <a:spcBef>
                <a:spcPts val="600"/>
              </a:spcBef>
              <a:buNone/>
            </a:pPr>
            <a:r>
              <a:rPr lang="ro-RO" sz="1600" i="1" u="sng" dirty="0" smtClean="0"/>
              <a:t>I</a:t>
            </a:r>
            <a:r>
              <a:rPr lang="en-US" sz="1600" i="1" u="sng" dirty="0" err="1" smtClean="0"/>
              <a:t>nvitați</a:t>
            </a:r>
            <a:r>
              <a:rPr lang="en-US" sz="1600" i="1" u="sng" dirty="0" smtClean="0"/>
              <a:t>:</a:t>
            </a:r>
            <a:endParaRPr lang="ro-RO" sz="1600" i="1" u="sng" dirty="0" smtClean="0"/>
          </a:p>
          <a:p>
            <a:pPr lvl="1" algn="just">
              <a:spcBef>
                <a:spcPts val="600"/>
              </a:spcBef>
            </a:pPr>
            <a:r>
              <a:rPr lang="en-US" b="1" dirty="0"/>
              <a:t>Ministerul </a:t>
            </a:r>
            <a:r>
              <a:rPr lang="en-US" b="1" dirty="0" err="1"/>
              <a:t>Transporturilor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Infrastructurii</a:t>
            </a:r>
            <a:r>
              <a:rPr lang="en-US" b="1" dirty="0" smtClean="0"/>
              <a:t>,</a:t>
            </a:r>
            <a:endParaRPr lang="ro-RO" b="1" dirty="0"/>
          </a:p>
          <a:p>
            <a:pPr lvl="1" algn="just">
              <a:spcBef>
                <a:spcPts val="600"/>
              </a:spcBef>
            </a:pPr>
            <a:r>
              <a:rPr lang="en-US" b="1" dirty="0"/>
              <a:t>Ministerul </a:t>
            </a:r>
            <a:r>
              <a:rPr lang="en-US" b="1" dirty="0" err="1"/>
              <a:t>Justiției</a:t>
            </a:r>
            <a:r>
              <a:rPr lang="en-US" b="1" dirty="0"/>
              <a:t> (ANP</a:t>
            </a:r>
            <a:r>
              <a:rPr lang="en-US" b="1" dirty="0" smtClean="0"/>
              <a:t>),</a:t>
            </a:r>
            <a:endParaRPr lang="ro-RO" b="1" dirty="0"/>
          </a:p>
          <a:p>
            <a:pPr lvl="1" algn="just">
              <a:spcBef>
                <a:spcPts val="600"/>
              </a:spcBef>
            </a:pPr>
            <a:r>
              <a:rPr lang="en-US" b="1" dirty="0" err="1"/>
              <a:t>instituțiile</a:t>
            </a:r>
            <a:r>
              <a:rPr lang="en-US" b="1" dirty="0"/>
              <a:t> din </a:t>
            </a:r>
            <a:r>
              <a:rPr lang="en-US" b="1" dirty="0" err="1"/>
              <a:t>domeniul</a:t>
            </a:r>
            <a:r>
              <a:rPr lang="en-US" b="1" dirty="0"/>
              <a:t> </a:t>
            </a:r>
            <a:r>
              <a:rPr lang="en-US" b="1" dirty="0" err="1"/>
              <a:t>securității</a:t>
            </a:r>
            <a:r>
              <a:rPr lang="en-US" b="1" dirty="0"/>
              <a:t> </a:t>
            </a:r>
            <a:r>
              <a:rPr lang="en-US" b="1" dirty="0" err="1"/>
              <a:t>naționale</a:t>
            </a:r>
            <a:r>
              <a:rPr lang="en-US" b="1" dirty="0"/>
              <a:t> (SIE, SPP, STS</a:t>
            </a:r>
            <a:r>
              <a:rPr lang="en-US" b="1" dirty="0" smtClean="0"/>
              <a:t>).</a:t>
            </a:r>
            <a:endParaRPr lang="ro-RO" b="1" dirty="0"/>
          </a:p>
          <a:p>
            <a:pPr marL="0" indent="0" algn="just">
              <a:spcBef>
                <a:spcPts val="600"/>
              </a:spcBef>
              <a:buNone/>
            </a:pPr>
            <a:endParaRPr lang="ro-RO" b="1" dirty="0" smtClean="0"/>
          </a:p>
          <a:p>
            <a:pPr algn="just">
              <a:buClr>
                <a:srgbClr val="3477B2"/>
              </a:buClr>
            </a:pPr>
            <a:endParaRPr lang="en-US" dirty="0" smtClean="0"/>
          </a:p>
          <a:p>
            <a:pPr marL="0" indent="0" algn="just">
              <a:buClr>
                <a:srgbClr val="3477B2"/>
              </a:buClr>
              <a:buNone/>
            </a:pPr>
            <a:endParaRPr lang="ro-RO" sz="1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3" y="689956"/>
            <a:ext cx="8596668" cy="1064029"/>
          </a:xfrm>
        </p:spPr>
        <p:txBody>
          <a:bodyPr>
            <a:normAutofit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sz="2000" b="1" u="sng" dirty="0" smtClean="0"/>
              <a:t>Atribuțiile GLI SAFE:</a:t>
            </a:r>
            <a:endParaRPr lang="en-US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662544"/>
            <a:ext cx="8596668" cy="476319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Font typeface="+mj-lt"/>
              <a:buAutoNum type="alphaLcPeriod"/>
            </a:pPr>
            <a:r>
              <a:rPr lang="en-US" sz="1500" dirty="0" err="1" smtClean="0"/>
              <a:t>întocmește</a:t>
            </a:r>
            <a:r>
              <a:rPr lang="en-US" sz="1500" dirty="0" smtClean="0"/>
              <a:t> </a:t>
            </a:r>
            <a:r>
              <a:rPr lang="en-US" sz="1500" dirty="0" err="1"/>
              <a:t>planul</a:t>
            </a:r>
            <a:r>
              <a:rPr lang="en-US" sz="1500" dirty="0"/>
              <a:t> de </a:t>
            </a:r>
            <a:r>
              <a:rPr lang="en-US" sz="1500" dirty="0" err="1"/>
              <a:t>investiții</a:t>
            </a:r>
            <a:r>
              <a:rPr lang="en-US" sz="1500" dirty="0"/>
              <a:t> pentru </a:t>
            </a:r>
            <a:r>
              <a:rPr lang="en-US" sz="1500" dirty="0" err="1"/>
              <a:t>industria</a:t>
            </a:r>
            <a:r>
              <a:rPr lang="en-US" sz="1500" dirty="0"/>
              <a:t> </a:t>
            </a:r>
            <a:r>
              <a:rPr lang="en-US" sz="1500" dirty="0" err="1"/>
              <a:t>europeană</a:t>
            </a:r>
            <a:r>
              <a:rPr lang="en-US" sz="1500" dirty="0"/>
              <a:t> de </a:t>
            </a:r>
            <a:r>
              <a:rPr lang="en-US" sz="1500" dirty="0" err="1"/>
              <a:t>apărare</a:t>
            </a:r>
            <a:r>
              <a:rPr lang="en-US" sz="1500" dirty="0"/>
              <a:t> </a:t>
            </a:r>
            <a:r>
              <a:rPr lang="en-US" sz="1500" dirty="0" err="1"/>
              <a:t>și</a:t>
            </a:r>
            <a:r>
              <a:rPr lang="en-US" sz="1500" dirty="0"/>
              <a:t> </a:t>
            </a:r>
            <a:r>
              <a:rPr lang="en-US" sz="1500" dirty="0" err="1"/>
              <a:t>îl</a:t>
            </a:r>
            <a:r>
              <a:rPr lang="en-US" sz="1500" dirty="0"/>
              <a:t> </a:t>
            </a:r>
            <a:r>
              <a:rPr lang="en-US" sz="1500" dirty="0" err="1"/>
              <a:t>înaintează</a:t>
            </a:r>
            <a:r>
              <a:rPr lang="en-US" sz="1500" dirty="0"/>
              <a:t> </a:t>
            </a:r>
            <a:r>
              <a:rPr lang="en-US" sz="1500" dirty="0" err="1"/>
              <a:t>Cancelariei</a:t>
            </a:r>
            <a:r>
              <a:rPr lang="en-US" sz="1500" dirty="0"/>
              <a:t> Prim-</a:t>
            </a:r>
            <a:r>
              <a:rPr lang="en-US" sz="1500" dirty="0" err="1"/>
              <a:t>Ministrului</a:t>
            </a:r>
            <a:r>
              <a:rPr lang="en-US" sz="1500" dirty="0"/>
              <a:t> pentru a fi </a:t>
            </a:r>
            <a:r>
              <a:rPr lang="en-US" sz="1500" dirty="0" err="1"/>
              <a:t>propus</a:t>
            </a:r>
            <a:r>
              <a:rPr lang="en-US" sz="1500" dirty="0"/>
              <a:t> </a:t>
            </a:r>
            <a:r>
              <a:rPr lang="en-US" sz="1500" dirty="0" err="1"/>
              <a:t>spre</a:t>
            </a:r>
            <a:r>
              <a:rPr lang="en-US" sz="1500" dirty="0"/>
              <a:t> </a:t>
            </a:r>
            <a:r>
              <a:rPr lang="en-US" sz="1500" dirty="0" err="1"/>
              <a:t>aprobare</a:t>
            </a:r>
            <a:r>
              <a:rPr lang="en-US" sz="1500" dirty="0"/>
              <a:t> </a:t>
            </a:r>
            <a:r>
              <a:rPr lang="en-US" sz="1500" dirty="0" err="1"/>
              <a:t>Consiliului</a:t>
            </a:r>
            <a:r>
              <a:rPr lang="en-US" sz="1500" dirty="0"/>
              <a:t> </a:t>
            </a:r>
            <a:r>
              <a:rPr lang="en-US" sz="1500" dirty="0" err="1"/>
              <a:t>Suprem</a:t>
            </a:r>
            <a:r>
              <a:rPr lang="en-US" sz="1500" dirty="0"/>
              <a:t> de </a:t>
            </a:r>
            <a:r>
              <a:rPr lang="en-US" sz="1500" dirty="0" err="1"/>
              <a:t>Apărare</a:t>
            </a:r>
            <a:r>
              <a:rPr lang="en-US" sz="1500" dirty="0"/>
              <a:t> a </a:t>
            </a:r>
            <a:r>
              <a:rPr lang="en-US" sz="1500" dirty="0" err="1"/>
              <a:t>Țării</a:t>
            </a:r>
            <a:r>
              <a:rPr lang="en-US" sz="1500" dirty="0"/>
              <a:t>;</a:t>
            </a:r>
            <a:endParaRPr lang="ro-RO" sz="1500" dirty="0"/>
          </a:p>
          <a:p>
            <a:pPr algn="just">
              <a:spcBef>
                <a:spcPts val="600"/>
              </a:spcBef>
              <a:buFont typeface="+mj-lt"/>
              <a:buAutoNum type="alphaLcPeriod"/>
            </a:pPr>
            <a:r>
              <a:rPr lang="en-US" sz="1500" dirty="0" err="1"/>
              <a:t>centralizează</a:t>
            </a:r>
            <a:r>
              <a:rPr lang="en-US" sz="1500" dirty="0"/>
              <a:t> </a:t>
            </a:r>
            <a:r>
              <a:rPr lang="en-US" sz="1500" dirty="0" err="1"/>
              <a:t>cerințele</a:t>
            </a:r>
            <a:r>
              <a:rPr lang="en-US" sz="1500" dirty="0"/>
              <a:t> </a:t>
            </a:r>
            <a:r>
              <a:rPr lang="en-US" sz="1500" dirty="0" err="1"/>
              <a:t>operaționale</a:t>
            </a:r>
            <a:r>
              <a:rPr lang="en-US" sz="1500" dirty="0"/>
              <a:t> </a:t>
            </a:r>
            <a:r>
              <a:rPr lang="en-US" sz="1500" dirty="0" err="1"/>
              <a:t>sau</a:t>
            </a:r>
            <a:r>
              <a:rPr lang="en-US" sz="1500" dirty="0"/>
              <a:t> </a:t>
            </a:r>
            <a:r>
              <a:rPr lang="en-US" sz="1500" dirty="0" err="1"/>
              <a:t>similare</a:t>
            </a:r>
            <a:r>
              <a:rPr lang="en-US" sz="1500" dirty="0"/>
              <a:t> </a:t>
            </a:r>
            <a:r>
              <a:rPr lang="en-US" sz="1500" dirty="0" err="1"/>
              <a:t>transmise</a:t>
            </a:r>
            <a:r>
              <a:rPr lang="en-US" sz="1500" dirty="0"/>
              <a:t> pentru </a:t>
            </a:r>
            <a:r>
              <a:rPr lang="en-US" sz="1500" dirty="0" err="1"/>
              <a:t>fiecare</a:t>
            </a:r>
            <a:r>
              <a:rPr lang="en-US" sz="1500" dirty="0"/>
              <a:t> </a:t>
            </a:r>
            <a:r>
              <a:rPr lang="en-US" sz="1500" dirty="0" err="1"/>
              <a:t>proiect</a:t>
            </a:r>
            <a:r>
              <a:rPr lang="en-US" sz="1500" dirty="0"/>
              <a:t> de </a:t>
            </a:r>
            <a:r>
              <a:rPr lang="en-US" sz="1500" dirty="0" err="1"/>
              <a:t>către</a:t>
            </a:r>
            <a:r>
              <a:rPr lang="en-US" sz="1500" dirty="0"/>
              <a:t> </a:t>
            </a:r>
            <a:r>
              <a:rPr lang="en-US" sz="1500" dirty="0" err="1"/>
              <a:t>autoritățile</a:t>
            </a:r>
            <a:r>
              <a:rPr lang="en-US" sz="1500" dirty="0"/>
              <a:t> </a:t>
            </a:r>
            <a:r>
              <a:rPr lang="en-US" sz="1500" dirty="0" err="1"/>
              <a:t>participante</a:t>
            </a:r>
            <a:r>
              <a:rPr lang="en-US" sz="1500" dirty="0"/>
              <a:t> la </a:t>
            </a:r>
            <a:r>
              <a:rPr lang="en-US" sz="1500" dirty="0" err="1"/>
              <a:t>instrumentul</a:t>
            </a:r>
            <a:r>
              <a:rPr lang="en-US" sz="1500" dirty="0"/>
              <a:t> de </a:t>
            </a:r>
            <a:r>
              <a:rPr lang="en-US" sz="1500" dirty="0" err="1"/>
              <a:t>finanțare</a:t>
            </a:r>
            <a:r>
              <a:rPr lang="en-US" sz="1500" dirty="0"/>
              <a:t> SAFE;</a:t>
            </a:r>
            <a:endParaRPr lang="ro-RO" sz="1500" dirty="0"/>
          </a:p>
          <a:p>
            <a:pPr algn="just">
              <a:spcBef>
                <a:spcPts val="600"/>
              </a:spcBef>
              <a:buFont typeface="+mj-lt"/>
              <a:buAutoNum type="alphaLcPeriod"/>
            </a:pPr>
            <a:r>
              <a:rPr lang="en-US" sz="1500" dirty="0" err="1"/>
              <a:t>centralizează</a:t>
            </a:r>
            <a:r>
              <a:rPr lang="en-US" sz="1500" dirty="0"/>
              <a:t> </a:t>
            </a:r>
            <a:r>
              <a:rPr lang="en-US" sz="1500" dirty="0" err="1"/>
              <a:t>cerințele</a:t>
            </a:r>
            <a:r>
              <a:rPr lang="en-US" sz="1500" dirty="0"/>
              <a:t> de </a:t>
            </a:r>
            <a:r>
              <a:rPr lang="en-US" sz="1500" dirty="0" err="1"/>
              <a:t>cooperare</a:t>
            </a:r>
            <a:r>
              <a:rPr lang="en-US" sz="1500" dirty="0"/>
              <a:t> </a:t>
            </a:r>
            <a:r>
              <a:rPr lang="en-US" sz="1500" dirty="0" err="1"/>
              <a:t>propuse</a:t>
            </a:r>
            <a:r>
              <a:rPr lang="en-US" sz="1500" dirty="0"/>
              <a:t> pentru </a:t>
            </a:r>
            <a:r>
              <a:rPr lang="en-US" sz="1500" dirty="0" err="1"/>
              <a:t>fiecare</a:t>
            </a:r>
            <a:r>
              <a:rPr lang="en-US" sz="1500" dirty="0"/>
              <a:t> </a:t>
            </a:r>
            <a:r>
              <a:rPr lang="en-US" sz="1500" dirty="0" err="1"/>
              <a:t>proiect</a:t>
            </a:r>
            <a:r>
              <a:rPr lang="en-US" sz="1500" dirty="0"/>
              <a:t> de </a:t>
            </a:r>
            <a:r>
              <a:rPr lang="en-US" sz="1500" dirty="0" err="1"/>
              <a:t>către</a:t>
            </a:r>
            <a:r>
              <a:rPr lang="en-US" sz="1500" dirty="0"/>
              <a:t> Ministerul Economiei, </a:t>
            </a:r>
            <a:r>
              <a:rPr lang="en-US" sz="1500" dirty="0" err="1"/>
              <a:t>Digitalizării</a:t>
            </a:r>
            <a:r>
              <a:rPr lang="en-US" sz="1500" dirty="0"/>
              <a:t>, Antreprenoriatului </a:t>
            </a:r>
            <a:r>
              <a:rPr lang="en-US" sz="1500" dirty="0" err="1"/>
              <a:t>și</a:t>
            </a:r>
            <a:r>
              <a:rPr lang="en-US" sz="1500" dirty="0"/>
              <a:t> Turismului;</a:t>
            </a:r>
            <a:endParaRPr lang="ro-RO" sz="1500" dirty="0"/>
          </a:p>
          <a:p>
            <a:pPr algn="just">
              <a:spcBef>
                <a:spcPts val="600"/>
              </a:spcBef>
              <a:buFont typeface="+mj-lt"/>
              <a:buAutoNum type="alphaLcPeriod"/>
            </a:pPr>
            <a:r>
              <a:rPr lang="en-US" sz="1500" dirty="0" err="1"/>
              <a:t>centralizează</a:t>
            </a:r>
            <a:r>
              <a:rPr lang="en-US" sz="1500" dirty="0"/>
              <a:t> </a:t>
            </a:r>
            <a:r>
              <a:rPr lang="en-US" sz="1500" dirty="0" err="1"/>
              <a:t>orice</a:t>
            </a:r>
            <a:r>
              <a:rPr lang="en-US" sz="1500" dirty="0"/>
              <a:t> </a:t>
            </a:r>
            <a:r>
              <a:rPr lang="en-US" sz="1500" dirty="0" err="1"/>
              <a:t>alte</a:t>
            </a:r>
            <a:r>
              <a:rPr lang="en-US" sz="1500" dirty="0"/>
              <a:t> </a:t>
            </a:r>
            <a:r>
              <a:rPr lang="en-US" sz="1500" dirty="0" err="1"/>
              <a:t>informații</a:t>
            </a:r>
            <a:r>
              <a:rPr lang="en-US" sz="1500" dirty="0"/>
              <a:t> </a:t>
            </a:r>
            <a:r>
              <a:rPr lang="en-US" sz="1500" dirty="0" err="1"/>
              <a:t>puse</a:t>
            </a:r>
            <a:r>
              <a:rPr lang="en-US" sz="1500" dirty="0"/>
              <a:t> la </a:t>
            </a:r>
            <a:r>
              <a:rPr lang="en-US" sz="1500" dirty="0" err="1"/>
              <a:t>dispoziție</a:t>
            </a:r>
            <a:r>
              <a:rPr lang="en-US" sz="1500" dirty="0"/>
              <a:t> de </a:t>
            </a:r>
            <a:r>
              <a:rPr lang="en-US" sz="1500" dirty="0" err="1"/>
              <a:t>către</a:t>
            </a:r>
            <a:r>
              <a:rPr lang="en-US" sz="1500" dirty="0"/>
              <a:t> </a:t>
            </a:r>
            <a:r>
              <a:rPr lang="en-US" sz="1500" dirty="0" err="1"/>
              <a:t>autoritățile</a:t>
            </a:r>
            <a:r>
              <a:rPr lang="en-US" sz="1500" dirty="0"/>
              <a:t> </a:t>
            </a:r>
            <a:r>
              <a:rPr lang="en-US" sz="1500" dirty="0" err="1"/>
              <a:t>contractante</a:t>
            </a:r>
            <a:r>
              <a:rPr lang="en-US" sz="1500" dirty="0"/>
              <a:t> </a:t>
            </a:r>
            <a:r>
              <a:rPr lang="en-US" sz="1500" dirty="0" err="1"/>
              <a:t>sau</a:t>
            </a:r>
            <a:r>
              <a:rPr lang="en-US" sz="1500" dirty="0"/>
              <a:t> de </a:t>
            </a:r>
            <a:r>
              <a:rPr lang="en-US" sz="1500" dirty="0" err="1"/>
              <a:t>către</a:t>
            </a:r>
            <a:r>
              <a:rPr lang="en-US" sz="1500" dirty="0"/>
              <a:t> </a:t>
            </a:r>
            <a:r>
              <a:rPr lang="en-US" sz="1500" dirty="0" err="1"/>
              <a:t>potențialii</a:t>
            </a:r>
            <a:r>
              <a:rPr lang="en-US" sz="1500" dirty="0"/>
              <a:t> </a:t>
            </a:r>
            <a:r>
              <a:rPr lang="en-US" sz="1500" dirty="0" err="1"/>
              <a:t>furnizori</a:t>
            </a:r>
            <a:r>
              <a:rPr lang="en-US" sz="1500" dirty="0"/>
              <a:t> pentru </a:t>
            </a:r>
            <a:r>
              <a:rPr lang="en-US" sz="1500" dirty="0" err="1"/>
              <a:t>fiecare</a:t>
            </a:r>
            <a:r>
              <a:rPr lang="en-US" sz="1500" dirty="0"/>
              <a:t> </a:t>
            </a:r>
            <a:r>
              <a:rPr lang="en-US" sz="1500" dirty="0" err="1"/>
              <a:t>proiect</a:t>
            </a:r>
            <a:r>
              <a:rPr lang="en-US" sz="1500" dirty="0"/>
              <a:t>;</a:t>
            </a:r>
            <a:endParaRPr lang="ro-RO" sz="1500" dirty="0"/>
          </a:p>
          <a:p>
            <a:pPr algn="just">
              <a:spcBef>
                <a:spcPts val="600"/>
              </a:spcBef>
              <a:buFont typeface="+mj-lt"/>
              <a:buAutoNum type="alphaLcPeriod"/>
            </a:pPr>
            <a:r>
              <a:rPr lang="en-US" sz="1500" dirty="0" err="1"/>
              <a:t>analizează</a:t>
            </a:r>
            <a:r>
              <a:rPr lang="en-US" sz="1500" dirty="0"/>
              <a:t> </a:t>
            </a:r>
            <a:r>
              <a:rPr lang="en-US" sz="1500" dirty="0" err="1"/>
              <a:t>documentația</a:t>
            </a:r>
            <a:r>
              <a:rPr lang="en-US" sz="1500" dirty="0"/>
              <a:t> </a:t>
            </a:r>
            <a:r>
              <a:rPr lang="en-US" sz="1500" dirty="0" err="1"/>
              <a:t>și</a:t>
            </a:r>
            <a:r>
              <a:rPr lang="en-US" sz="1500" dirty="0"/>
              <a:t> </a:t>
            </a:r>
            <a:r>
              <a:rPr lang="en-US" sz="1500" dirty="0" err="1"/>
              <a:t>informațiile</a:t>
            </a:r>
            <a:r>
              <a:rPr lang="en-US" sz="1500" dirty="0"/>
              <a:t> </a:t>
            </a:r>
            <a:r>
              <a:rPr lang="en-US" sz="1500" dirty="0" err="1"/>
              <a:t>puse</a:t>
            </a:r>
            <a:r>
              <a:rPr lang="en-US" sz="1500" dirty="0"/>
              <a:t> la </a:t>
            </a:r>
            <a:r>
              <a:rPr lang="en-US" sz="1500" dirty="0" err="1"/>
              <a:t>dispoziție</a:t>
            </a:r>
            <a:r>
              <a:rPr lang="en-US" sz="1500" dirty="0"/>
              <a:t> de </a:t>
            </a:r>
            <a:r>
              <a:rPr lang="en-US" sz="1500" dirty="0" err="1"/>
              <a:t>către</a:t>
            </a:r>
            <a:r>
              <a:rPr lang="en-US" sz="1500" dirty="0"/>
              <a:t> </a:t>
            </a:r>
            <a:r>
              <a:rPr lang="en-US" sz="1500" dirty="0" err="1"/>
              <a:t>autoritățile</a:t>
            </a:r>
            <a:r>
              <a:rPr lang="en-US" sz="1500" dirty="0"/>
              <a:t> </a:t>
            </a:r>
            <a:r>
              <a:rPr lang="en-US" sz="1500" dirty="0" err="1"/>
              <a:t>contractante</a:t>
            </a:r>
            <a:r>
              <a:rPr lang="en-US" sz="1500" dirty="0"/>
              <a:t> </a:t>
            </a:r>
            <a:r>
              <a:rPr lang="en-US" sz="1500" dirty="0" err="1"/>
              <a:t>și</a:t>
            </a:r>
            <a:r>
              <a:rPr lang="en-US" sz="1500" dirty="0"/>
              <a:t> de </a:t>
            </a:r>
            <a:r>
              <a:rPr lang="en-US" sz="1500" dirty="0" err="1"/>
              <a:t>către</a:t>
            </a:r>
            <a:r>
              <a:rPr lang="en-US" sz="1500" dirty="0"/>
              <a:t> </a:t>
            </a:r>
            <a:r>
              <a:rPr lang="en-US" sz="1500" dirty="0" err="1"/>
              <a:t>potențialii</a:t>
            </a:r>
            <a:r>
              <a:rPr lang="en-US" sz="1500" dirty="0"/>
              <a:t> </a:t>
            </a:r>
            <a:r>
              <a:rPr lang="en-US" sz="1500" dirty="0" err="1"/>
              <a:t>furnizori</a:t>
            </a:r>
            <a:r>
              <a:rPr lang="en-US" sz="1500" dirty="0"/>
              <a:t>;</a:t>
            </a:r>
            <a:endParaRPr lang="ro-RO" sz="1500" dirty="0"/>
          </a:p>
          <a:p>
            <a:pPr algn="just">
              <a:spcBef>
                <a:spcPts val="600"/>
              </a:spcBef>
              <a:buFont typeface="+mj-lt"/>
              <a:buAutoNum type="alphaLcPeriod"/>
            </a:pPr>
            <a:r>
              <a:rPr lang="en-US" sz="1500" dirty="0" err="1"/>
              <a:t>întocmește</a:t>
            </a:r>
            <a:r>
              <a:rPr lang="en-US" sz="1500" dirty="0"/>
              <a:t>, </a:t>
            </a:r>
            <a:r>
              <a:rPr lang="en-US" sz="1500" dirty="0" err="1"/>
              <a:t>pe</a:t>
            </a:r>
            <a:r>
              <a:rPr lang="en-US" sz="1500" dirty="0"/>
              <a:t> </a:t>
            </a:r>
            <a:r>
              <a:rPr lang="en-US" sz="1500" dirty="0" err="1"/>
              <a:t>baza</a:t>
            </a:r>
            <a:r>
              <a:rPr lang="en-US" sz="1500" dirty="0"/>
              <a:t> </a:t>
            </a:r>
            <a:r>
              <a:rPr lang="en-US" sz="1500" dirty="0" err="1"/>
              <a:t>cerințelor</a:t>
            </a:r>
            <a:r>
              <a:rPr lang="en-US" sz="1500" dirty="0"/>
              <a:t> </a:t>
            </a:r>
            <a:r>
              <a:rPr lang="en-US" sz="1500" dirty="0" err="1"/>
              <a:t>operaționale</a:t>
            </a:r>
            <a:r>
              <a:rPr lang="en-US" sz="1500" dirty="0"/>
              <a:t> </a:t>
            </a:r>
            <a:r>
              <a:rPr lang="en-US" sz="1500" dirty="0" err="1"/>
              <a:t>transmise</a:t>
            </a:r>
            <a:r>
              <a:rPr lang="en-US" sz="1500" dirty="0"/>
              <a:t> de </a:t>
            </a:r>
            <a:r>
              <a:rPr lang="en-US" sz="1500" dirty="0" err="1"/>
              <a:t>către</a:t>
            </a:r>
            <a:r>
              <a:rPr lang="en-US" sz="1500" dirty="0"/>
              <a:t> </a:t>
            </a:r>
            <a:r>
              <a:rPr lang="en-US" sz="1500" dirty="0" err="1"/>
              <a:t>autoritățile</a:t>
            </a:r>
            <a:r>
              <a:rPr lang="en-US" sz="1500" dirty="0"/>
              <a:t> </a:t>
            </a:r>
            <a:r>
              <a:rPr lang="en-US" sz="1500" dirty="0" err="1"/>
              <a:t>contractante</a:t>
            </a:r>
            <a:r>
              <a:rPr lang="en-US" sz="1500" dirty="0"/>
              <a:t> </a:t>
            </a:r>
            <a:r>
              <a:rPr lang="en-US" sz="1500" dirty="0" err="1"/>
              <a:t>și</a:t>
            </a:r>
            <a:r>
              <a:rPr lang="en-US" sz="1500" dirty="0"/>
              <a:t> </a:t>
            </a:r>
            <a:r>
              <a:rPr lang="en-US" sz="1500" dirty="0" err="1"/>
              <a:t>pe</a:t>
            </a:r>
            <a:r>
              <a:rPr lang="en-US" sz="1500" dirty="0"/>
              <a:t> </a:t>
            </a:r>
            <a:r>
              <a:rPr lang="en-US" sz="1500" dirty="0" err="1"/>
              <a:t>baza</a:t>
            </a:r>
            <a:r>
              <a:rPr lang="en-US" sz="1500" dirty="0"/>
              <a:t> </a:t>
            </a:r>
            <a:r>
              <a:rPr lang="en-US" sz="1500" dirty="0" err="1"/>
              <a:t>cerințelor</a:t>
            </a:r>
            <a:r>
              <a:rPr lang="en-US" sz="1500" dirty="0"/>
              <a:t> de </a:t>
            </a:r>
            <a:r>
              <a:rPr lang="en-US" sz="1500" dirty="0" err="1"/>
              <a:t>cooperare</a:t>
            </a:r>
            <a:r>
              <a:rPr lang="en-US" sz="1500" dirty="0"/>
              <a:t> </a:t>
            </a:r>
            <a:r>
              <a:rPr lang="en-US" sz="1500" dirty="0" err="1"/>
              <a:t>transmise</a:t>
            </a:r>
            <a:r>
              <a:rPr lang="en-US" sz="1500" dirty="0"/>
              <a:t> de </a:t>
            </a:r>
            <a:r>
              <a:rPr lang="en-US" sz="1500" dirty="0" err="1"/>
              <a:t>către</a:t>
            </a:r>
            <a:r>
              <a:rPr lang="en-US" sz="1500" dirty="0"/>
              <a:t> Ministerul Economiei, </a:t>
            </a:r>
            <a:r>
              <a:rPr lang="en-US" sz="1500" dirty="0" err="1"/>
              <a:t>Digitalizării</a:t>
            </a:r>
            <a:r>
              <a:rPr lang="en-US" sz="1500" dirty="0"/>
              <a:t>, Antreprenoriatului </a:t>
            </a:r>
            <a:r>
              <a:rPr lang="en-US" sz="1500" dirty="0" err="1"/>
              <a:t>și</a:t>
            </a:r>
            <a:r>
              <a:rPr lang="en-US" sz="1500" dirty="0"/>
              <a:t> Turismului, pentru </a:t>
            </a:r>
            <a:r>
              <a:rPr lang="en-US" sz="1500" dirty="0" err="1"/>
              <a:t>fiecare</a:t>
            </a:r>
            <a:r>
              <a:rPr lang="en-US" sz="1500" dirty="0"/>
              <a:t> </a:t>
            </a:r>
            <a:r>
              <a:rPr lang="en-US" sz="1500" dirty="0" err="1"/>
              <a:t>proiect</a:t>
            </a:r>
            <a:r>
              <a:rPr lang="en-US" sz="1500" dirty="0"/>
              <a:t>, un document de </a:t>
            </a:r>
            <a:r>
              <a:rPr lang="en-US" sz="1500" dirty="0" err="1"/>
              <a:t>analiză</a:t>
            </a:r>
            <a:r>
              <a:rPr lang="en-US" sz="1500" dirty="0"/>
              <a:t> </a:t>
            </a:r>
            <a:r>
              <a:rPr lang="en-US" sz="1500" dirty="0" err="1"/>
              <a:t>ce</a:t>
            </a:r>
            <a:r>
              <a:rPr lang="en-US" sz="1500" dirty="0"/>
              <a:t> </a:t>
            </a:r>
            <a:r>
              <a:rPr lang="en-US" sz="1500" dirty="0" err="1"/>
              <a:t>urmează</a:t>
            </a:r>
            <a:r>
              <a:rPr lang="en-US" sz="1500" dirty="0"/>
              <a:t> a fi </a:t>
            </a:r>
            <a:r>
              <a:rPr lang="en-US" sz="1500" dirty="0" err="1"/>
              <a:t>transmis</a:t>
            </a:r>
            <a:r>
              <a:rPr lang="en-US" sz="1500" dirty="0"/>
              <a:t> prim-</a:t>
            </a:r>
            <a:r>
              <a:rPr lang="en-US" sz="1500" dirty="0" err="1"/>
              <a:t>ministrului</a:t>
            </a:r>
            <a:r>
              <a:rPr lang="en-US" sz="1500" dirty="0"/>
              <a:t>, </a:t>
            </a:r>
            <a:r>
              <a:rPr lang="en-US" sz="1500" dirty="0" err="1"/>
              <a:t>spre</a:t>
            </a:r>
            <a:r>
              <a:rPr lang="en-US" sz="1500" dirty="0"/>
              <a:t> </a:t>
            </a:r>
            <a:r>
              <a:rPr lang="en-US" sz="1500" dirty="0" err="1"/>
              <a:t>avizare</a:t>
            </a:r>
            <a:r>
              <a:rPr lang="en-US" sz="1500" dirty="0"/>
              <a:t>, </a:t>
            </a:r>
            <a:r>
              <a:rPr lang="en-US" sz="1500" dirty="0" err="1"/>
              <a:t>și</a:t>
            </a:r>
            <a:r>
              <a:rPr lang="en-US" sz="1500" dirty="0"/>
              <a:t> </a:t>
            </a:r>
            <a:r>
              <a:rPr lang="en-US" sz="1500" dirty="0" err="1"/>
              <a:t>Consiliului</a:t>
            </a:r>
            <a:r>
              <a:rPr lang="en-US" sz="1500" dirty="0"/>
              <a:t> </a:t>
            </a:r>
            <a:r>
              <a:rPr lang="en-US" sz="1500" dirty="0" err="1"/>
              <a:t>Suprem</a:t>
            </a:r>
            <a:r>
              <a:rPr lang="en-US" sz="1500" dirty="0"/>
              <a:t> de </a:t>
            </a:r>
            <a:r>
              <a:rPr lang="en-US" sz="1500" dirty="0" err="1"/>
              <a:t>Apărare</a:t>
            </a:r>
            <a:r>
              <a:rPr lang="en-US" sz="1500" dirty="0"/>
              <a:t> a </a:t>
            </a:r>
            <a:r>
              <a:rPr lang="en-US" sz="1500" dirty="0" err="1"/>
              <a:t>Țării</a:t>
            </a:r>
            <a:r>
              <a:rPr lang="en-US" sz="1500" dirty="0"/>
              <a:t>, </a:t>
            </a:r>
            <a:r>
              <a:rPr lang="en-US" sz="1500" dirty="0" err="1"/>
              <a:t>spre</a:t>
            </a:r>
            <a:r>
              <a:rPr lang="en-US" sz="1500" dirty="0"/>
              <a:t> </a:t>
            </a:r>
            <a:r>
              <a:rPr lang="en-US" sz="1500" dirty="0" err="1"/>
              <a:t>aprobare</a:t>
            </a:r>
            <a:r>
              <a:rPr lang="en-US" sz="1500" dirty="0"/>
              <a:t>;</a:t>
            </a:r>
            <a:endParaRPr lang="ro-RO" sz="1500" dirty="0"/>
          </a:p>
          <a:p>
            <a:pPr algn="just">
              <a:spcBef>
                <a:spcPts val="600"/>
              </a:spcBef>
              <a:buFont typeface="+mj-lt"/>
              <a:buAutoNum type="alphaLcPeriod"/>
            </a:pPr>
            <a:r>
              <a:rPr lang="en-US" sz="1500" dirty="0" err="1"/>
              <a:t>realizează</a:t>
            </a:r>
            <a:r>
              <a:rPr lang="en-US" sz="1500" dirty="0"/>
              <a:t> </a:t>
            </a:r>
            <a:r>
              <a:rPr lang="en-US" sz="1500" dirty="0" err="1"/>
              <a:t>orice</a:t>
            </a:r>
            <a:r>
              <a:rPr lang="en-US" sz="1500" dirty="0"/>
              <a:t> </a:t>
            </a:r>
            <a:r>
              <a:rPr lang="en-US" sz="1500" dirty="0" err="1"/>
              <a:t>alte</a:t>
            </a:r>
            <a:r>
              <a:rPr lang="en-US" sz="1500" dirty="0"/>
              <a:t> </a:t>
            </a:r>
            <a:r>
              <a:rPr lang="en-US" sz="1500" dirty="0" err="1"/>
              <a:t>activități</a:t>
            </a:r>
            <a:r>
              <a:rPr lang="en-US" sz="1500" dirty="0"/>
              <a:t> </a:t>
            </a:r>
            <a:r>
              <a:rPr lang="en-US" sz="1500" dirty="0" err="1"/>
              <a:t>prevăzute</a:t>
            </a:r>
            <a:r>
              <a:rPr lang="en-US" sz="1500" dirty="0"/>
              <a:t> de </a:t>
            </a:r>
            <a:r>
              <a:rPr lang="en-US" sz="1500" dirty="0" err="1"/>
              <a:t>legislația</a:t>
            </a:r>
            <a:r>
              <a:rPr lang="en-US" sz="1500" dirty="0"/>
              <a:t> </a:t>
            </a:r>
            <a:r>
              <a:rPr lang="en-US" sz="1500" dirty="0" err="1"/>
              <a:t>în</a:t>
            </a:r>
            <a:r>
              <a:rPr lang="en-US" sz="1500" dirty="0"/>
              <a:t> </a:t>
            </a:r>
            <a:r>
              <a:rPr lang="en-US" sz="1500" dirty="0" err="1"/>
              <a:t>vigoare</a:t>
            </a:r>
            <a:r>
              <a:rPr lang="en-US" sz="1500" dirty="0"/>
              <a:t> </a:t>
            </a:r>
            <a:r>
              <a:rPr lang="en-US" sz="1500" dirty="0" err="1"/>
              <a:t>sau</a:t>
            </a:r>
            <a:r>
              <a:rPr lang="en-US" sz="1500" dirty="0"/>
              <a:t> </a:t>
            </a:r>
            <a:r>
              <a:rPr lang="en-US" sz="1500" dirty="0" err="1"/>
              <a:t>necesare</a:t>
            </a:r>
            <a:r>
              <a:rPr lang="en-US" sz="1500" dirty="0"/>
              <a:t> pentru </a:t>
            </a:r>
            <a:r>
              <a:rPr lang="en-US" sz="1500" dirty="0" err="1"/>
              <a:t>implementarea</a:t>
            </a:r>
            <a:r>
              <a:rPr lang="en-US" sz="1500" dirty="0"/>
              <a:t> </a:t>
            </a:r>
            <a:r>
              <a:rPr lang="en-US" sz="1500" dirty="0" err="1"/>
              <a:t>instrumentului</a:t>
            </a:r>
            <a:r>
              <a:rPr lang="en-US" sz="1500" dirty="0"/>
              <a:t> de </a:t>
            </a:r>
            <a:r>
              <a:rPr lang="en-US" sz="1500" dirty="0" err="1"/>
              <a:t>finanțare</a:t>
            </a:r>
            <a:r>
              <a:rPr lang="en-US" sz="1500" dirty="0"/>
              <a:t> </a:t>
            </a:r>
            <a:r>
              <a:rPr lang="en-US" sz="1500" dirty="0" smtClean="0"/>
              <a:t>SAFE</a:t>
            </a:r>
            <a:r>
              <a:rPr lang="ro-RO" sz="1500" dirty="0" smtClean="0"/>
              <a:t>.</a:t>
            </a:r>
            <a:endParaRPr lang="ro-RO" sz="15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482138"/>
            <a:ext cx="8596668" cy="1064029"/>
          </a:xfrm>
        </p:spPr>
        <p:txBody>
          <a:bodyPr>
            <a:normAutofit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sz="2200" b="1" u="sng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Pașii următori:</a:t>
            </a:r>
            <a:endParaRPr lang="en-US" sz="2200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546167"/>
            <a:ext cx="8596668" cy="50049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o-RO" b="1" i="1" dirty="0" smtClean="0"/>
              <a:t>În plan extern:</a:t>
            </a:r>
          </a:p>
          <a:p>
            <a:pPr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ro-RO" i="1" dirty="0" smtClean="0"/>
              <a:t>Consiliul </a:t>
            </a:r>
            <a:r>
              <a:rPr lang="ro-RO" i="1" dirty="0"/>
              <a:t>UE </a:t>
            </a:r>
            <a:r>
              <a:rPr lang="ro-RO" i="1"/>
              <a:t>adoptă </a:t>
            </a:r>
            <a:r>
              <a:rPr lang="ro-RO" i="1" smtClean="0"/>
              <a:t>decizia </a:t>
            </a:r>
            <a:r>
              <a:rPr lang="ro-RO" i="1" dirty="0"/>
              <a:t>de punere în aplicare a </a:t>
            </a:r>
            <a:r>
              <a:rPr lang="ro-RO" i="1" dirty="0" smtClean="0"/>
              <a:t>finanțării </a:t>
            </a:r>
            <a:r>
              <a:rPr lang="ro-RO" dirty="0" smtClean="0"/>
              <a:t>(februarie 2026)</a:t>
            </a:r>
            <a:endParaRPr lang="ro-RO" dirty="0"/>
          </a:p>
          <a:p>
            <a:pPr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ro-RO" i="1" dirty="0"/>
              <a:t>Semnarea acordului de împrumut dintre România și Comisia Europeană (februarie-martie 2026)</a:t>
            </a:r>
          </a:p>
          <a:p>
            <a:pPr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ro-RO" i="1" dirty="0"/>
              <a:t>Semnarea acordurilor operaționale (martie-aprilie 2026)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o-RO" sz="1200" i="1" dirty="0" smtClean="0"/>
          </a:p>
          <a:p>
            <a:pPr marL="0" indent="0" algn="just">
              <a:spcBef>
                <a:spcPts val="600"/>
              </a:spcBef>
              <a:buClr>
                <a:srgbClr val="3477B2"/>
              </a:buClr>
              <a:buNone/>
            </a:pPr>
            <a:r>
              <a:rPr lang="ro-RO" b="1" i="1" dirty="0" smtClean="0"/>
              <a:t>În plan intern:</a:t>
            </a:r>
          </a:p>
          <a:p>
            <a:pPr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ro-RO" i="1" dirty="0" smtClean="0"/>
              <a:t>Stabilirea cerințelor operaționale și de cooperare aferente fiecărui proiect;</a:t>
            </a:r>
          </a:p>
          <a:p>
            <a:pPr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ro-RO" i="1" dirty="0"/>
              <a:t>Transmiterea </a:t>
            </a:r>
            <a:r>
              <a:rPr lang="ro-RO" i="1" dirty="0" smtClean="0"/>
              <a:t>solicitărilor </a:t>
            </a:r>
            <a:r>
              <a:rPr lang="ro-RO" i="1" dirty="0"/>
              <a:t>de oferte de </a:t>
            </a:r>
            <a:r>
              <a:rPr lang="ro-RO" i="1" dirty="0" smtClean="0"/>
              <a:t>către autoritățile contractante;</a:t>
            </a:r>
          </a:p>
          <a:p>
            <a:pPr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ro-RO" i="1" dirty="0" smtClean="0"/>
              <a:t>Întocmirea </a:t>
            </a:r>
            <a:r>
              <a:rPr lang="ro-RO" i="1" dirty="0"/>
              <a:t>documentelor de analiză de către GLI SAFE;</a:t>
            </a:r>
          </a:p>
          <a:p>
            <a:pPr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ro-RO" i="1" dirty="0"/>
              <a:t>Aprobarea documentelor de analiză de către CSAT</a:t>
            </a:r>
          </a:p>
          <a:p>
            <a:pPr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ro-RO" i="1" dirty="0"/>
              <a:t>Declanșarea procedurilor de achiziție </a:t>
            </a:r>
            <a:r>
              <a:rPr lang="ro-RO" i="1" dirty="0" smtClean="0"/>
              <a:t>de </a:t>
            </a:r>
            <a:r>
              <a:rPr lang="ro-RO" i="1" dirty="0"/>
              <a:t>către autoritățile contractante, conform prevederilor OUG nr. 62/2025 și a legislației aplicabile în materie.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3" y="428850"/>
            <a:ext cx="8596668" cy="1320800"/>
          </a:xfrm>
        </p:spPr>
        <p:txBody>
          <a:bodyPr/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sz="2200" b="1" u="sng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Context - UE</a:t>
            </a:r>
            <a:endParaRPr lang="en-US" sz="2200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496292"/>
            <a:ext cx="8819592" cy="487957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ro-RO" dirty="0" smtClean="0"/>
              <a:t>La 27 mai 2025, Consiliul a adoptat </a:t>
            </a:r>
            <a:r>
              <a:rPr lang="ro-RO" i="1" dirty="0">
                <a:ea typeface="Calibri" panose="020F0502020204030204" pitchFamily="34" charset="0"/>
                <a:cs typeface="Times New Roman" panose="02020603050405020304" pitchFamily="18" charset="0"/>
              </a:rPr>
              <a:t>Regulamentul de instituire a </a:t>
            </a:r>
            <a:r>
              <a:rPr lang="ro-RO" b="1" i="1" dirty="0">
                <a:ea typeface="Calibri" panose="020F0502020204030204" pitchFamily="34" charset="0"/>
                <a:cs typeface="Times New Roman" panose="02020603050405020304" pitchFamily="18" charset="0"/>
              </a:rPr>
              <a:t>instrumentului „Acțiunea pentru securitatea Europei” (SAFE)</a:t>
            </a:r>
            <a:r>
              <a:rPr lang="ro-RO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 nou instrument financiar al UE, ca parte a Strategiei de apărare „Pregătire 2030”.</a:t>
            </a:r>
          </a:p>
          <a:p>
            <a:pPr algn="just">
              <a:spcBef>
                <a:spcPts val="600"/>
              </a:spcBef>
            </a:pPr>
            <a:endParaRPr lang="ro-RO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o-RO" b="1" dirty="0" smtClean="0">
                <a:cs typeface="Times New Roman" panose="02020603050405020304" pitchFamily="18" charset="0"/>
              </a:rPr>
              <a:t>Buget total SAFE: </a:t>
            </a:r>
            <a:r>
              <a:rPr lang="ro-RO" b="1" u="sng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150 </a:t>
            </a:r>
            <a:r>
              <a:rPr lang="ro-RO" b="1" u="sng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miliarde </a:t>
            </a:r>
            <a:r>
              <a:rPr lang="ro-RO" b="1" u="sng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EUR</a:t>
            </a:r>
          </a:p>
          <a:p>
            <a:pPr algn="just">
              <a:spcBef>
                <a:spcPts val="600"/>
              </a:spcBef>
            </a:pPr>
            <a:endParaRPr lang="ro-RO" sz="1200" b="1" u="sng" dirty="0" smtClean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b="1" dirty="0" err="1" smtClean="0"/>
              <a:t>Obiectiv</a:t>
            </a:r>
            <a:r>
              <a:rPr lang="en-US" b="1" dirty="0" smtClean="0"/>
              <a:t> </a:t>
            </a:r>
            <a:r>
              <a:rPr lang="ro-RO" b="1" dirty="0" smtClean="0"/>
              <a:t>SAFE</a:t>
            </a:r>
            <a:r>
              <a:rPr lang="ro-RO" dirty="0" smtClean="0"/>
              <a:t>: </a:t>
            </a:r>
            <a:r>
              <a:rPr lang="ro-RO" b="1" dirty="0" smtClean="0"/>
              <a:t>stimularea</a:t>
            </a:r>
            <a:r>
              <a:rPr lang="ro-RO" dirty="0" smtClean="0"/>
              <a:t> </a:t>
            </a:r>
            <a:r>
              <a:rPr lang="en-US" b="1" dirty="0" err="1" smtClean="0"/>
              <a:t>capacit</a:t>
            </a:r>
            <a:r>
              <a:rPr lang="ro-RO" b="1" dirty="0" err="1" smtClean="0"/>
              <a:t>ății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producție</a:t>
            </a:r>
            <a:r>
              <a:rPr lang="en-US" dirty="0"/>
              <a:t> pentru ca </a:t>
            </a:r>
            <a:r>
              <a:rPr lang="en-US" dirty="0" err="1"/>
              <a:t>echipamentele</a:t>
            </a:r>
            <a:r>
              <a:rPr lang="en-US" dirty="0"/>
              <a:t> de </a:t>
            </a:r>
            <a:r>
              <a:rPr lang="en-US" dirty="0" err="1"/>
              <a:t>apărare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disponibile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 de </a:t>
            </a:r>
            <a:r>
              <a:rPr lang="en-US" dirty="0" err="1"/>
              <a:t>nevoie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b="1" dirty="0" err="1" smtClean="0"/>
              <a:t>remedi</a:t>
            </a:r>
            <a:r>
              <a:rPr lang="ro-RO" b="1" dirty="0" err="1" smtClean="0"/>
              <a:t>erea</a:t>
            </a:r>
            <a:r>
              <a:rPr lang="en-US" b="1" dirty="0" smtClean="0"/>
              <a:t> </a:t>
            </a:r>
            <a:r>
              <a:rPr lang="en-US" b="1" dirty="0" err="1" smtClean="0"/>
              <a:t>lacunel</a:t>
            </a:r>
            <a:r>
              <a:rPr lang="ro-RO" b="1" dirty="0" smtClean="0"/>
              <a:t>or</a:t>
            </a:r>
            <a:r>
              <a:rPr lang="en-US" b="1" dirty="0" smtClean="0"/>
              <a:t> </a:t>
            </a:r>
            <a:r>
              <a:rPr lang="en-US" b="1" dirty="0" err="1"/>
              <a:t>actuale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materie</a:t>
            </a:r>
            <a:r>
              <a:rPr lang="en-US" b="1" dirty="0"/>
              <a:t> de </a:t>
            </a:r>
            <a:r>
              <a:rPr lang="en-US" b="1" dirty="0" err="1"/>
              <a:t>capabilități</a:t>
            </a:r>
            <a:r>
              <a:rPr lang="en-US" dirty="0"/>
              <a:t> – </a:t>
            </a:r>
            <a:r>
              <a:rPr lang="en-US" dirty="0" err="1" smtClean="0"/>
              <a:t>consolidând</a:t>
            </a:r>
            <a:r>
              <a:rPr lang="en-US" dirty="0" smtClean="0"/>
              <a:t> </a:t>
            </a:r>
            <a:r>
              <a:rPr lang="en-US" dirty="0" err="1"/>
              <a:t>gradul</a:t>
            </a:r>
            <a:r>
              <a:rPr lang="en-US" dirty="0"/>
              <a:t> general de </a:t>
            </a:r>
            <a:r>
              <a:rPr lang="en-US" dirty="0" err="1"/>
              <a:t>pregătire</a:t>
            </a:r>
            <a:r>
              <a:rPr lang="en-US" dirty="0"/>
              <a:t> pentru </a:t>
            </a:r>
            <a:r>
              <a:rPr lang="en-US" dirty="0" err="1"/>
              <a:t>apărare</a:t>
            </a:r>
            <a:r>
              <a:rPr lang="en-US" dirty="0"/>
              <a:t> al UE</a:t>
            </a:r>
            <a:r>
              <a:rPr lang="en-US" dirty="0" smtClean="0"/>
              <a:t>.</a:t>
            </a:r>
            <a:endParaRPr lang="ro-RO" dirty="0" smtClean="0"/>
          </a:p>
          <a:p>
            <a:pPr algn="just">
              <a:spcBef>
                <a:spcPts val="600"/>
              </a:spcBef>
            </a:pPr>
            <a:endParaRPr lang="ro-RO" sz="1200" dirty="0"/>
          </a:p>
          <a:p>
            <a:pPr algn="just">
              <a:spcBef>
                <a:spcPts val="600"/>
              </a:spcBef>
            </a:pPr>
            <a:r>
              <a:rPr lang="en-US" b="1" i="1" dirty="0" err="1" smtClean="0">
                <a:solidFill>
                  <a:srgbClr val="C00000"/>
                </a:solidFill>
              </a:rPr>
              <a:t>Avantaj</a:t>
            </a:r>
            <a:r>
              <a:rPr lang="ro-RO" b="1" i="1" dirty="0" err="1" smtClean="0">
                <a:solidFill>
                  <a:srgbClr val="C00000"/>
                </a:solidFill>
              </a:rPr>
              <a:t>ul</a:t>
            </a:r>
            <a:r>
              <a:rPr lang="ro-RO" b="1" i="1" dirty="0" smtClean="0">
                <a:solidFill>
                  <a:srgbClr val="C00000"/>
                </a:solidFill>
              </a:rPr>
              <a:t> accesării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SAFE: </a:t>
            </a:r>
            <a:r>
              <a:rPr lang="en-US" b="1" i="1" dirty="0" err="1">
                <a:solidFill>
                  <a:srgbClr val="C00000"/>
                </a:solidFill>
              </a:rPr>
              <a:t>finanțare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mai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ieftină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datorită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ratingului</a:t>
            </a:r>
            <a:r>
              <a:rPr lang="en-US" b="1" i="1" dirty="0">
                <a:solidFill>
                  <a:srgbClr val="C00000"/>
                </a:solidFill>
              </a:rPr>
              <a:t> de credit AAA al COM, </a:t>
            </a:r>
            <a:r>
              <a:rPr lang="en-US" b="1" i="1" dirty="0" err="1">
                <a:solidFill>
                  <a:srgbClr val="C00000"/>
                </a:solidFill>
              </a:rPr>
              <a:t>avantajoasă</a:t>
            </a:r>
            <a:r>
              <a:rPr lang="en-US" b="1" i="1" dirty="0">
                <a:solidFill>
                  <a:srgbClr val="C00000"/>
                </a:solidFill>
              </a:rPr>
              <a:t> pentru </a:t>
            </a:r>
            <a:r>
              <a:rPr lang="en-US" b="1" i="1" dirty="0" err="1">
                <a:solidFill>
                  <a:srgbClr val="C00000"/>
                </a:solidFill>
              </a:rPr>
              <a:t>țări</a:t>
            </a:r>
            <a:r>
              <a:rPr lang="en-US" b="1" i="1" dirty="0">
                <a:solidFill>
                  <a:srgbClr val="C00000"/>
                </a:solidFill>
              </a:rPr>
              <a:t> cu rating inferior (</a:t>
            </a:r>
            <a:r>
              <a:rPr lang="en-US" b="1" i="1" dirty="0" smtClean="0">
                <a:solidFill>
                  <a:srgbClr val="C00000"/>
                </a:solidFill>
              </a:rPr>
              <a:t>ex.</a:t>
            </a:r>
            <a:r>
              <a:rPr lang="ro-RO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România</a:t>
            </a:r>
            <a:r>
              <a:rPr lang="ro-RO" b="1" i="1" dirty="0">
                <a:solidFill>
                  <a:srgbClr val="C00000"/>
                </a:solidFill>
              </a:rPr>
              <a:t>:</a:t>
            </a:r>
            <a:r>
              <a:rPr lang="ro-RO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BBB</a:t>
            </a:r>
            <a:r>
              <a:rPr lang="ro-RO" b="1" i="1" dirty="0" smtClean="0">
                <a:solidFill>
                  <a:srgbClr val="C00000"/>
                </a:solidFill>
              </a:rPr>
              <a:t>-</a:t>
            </a:r>
            <a:r>
              <a:rPr lang="en-US" b="1" i="1" dirty="0" smtClean="0">
                <a:solidFill>
                  <a:srgbClr val="C00000"/>
                </a:solidFill>
              </a:rPr>
              <a:t>).</a:t>
            </a:r>
            <a:endParaRPr lang="ro-RO" b="1" i="1" dirty="0" smtClean="0">
              <a:solidFill>
                <a:srgbClr val="C00000"/>
              </a:solidFill>
            </a:endParaRPr>
          </a:p>
          <a:p>
            <a:pPr algn="just">
              <a:spcBef>
                <a:spcPts val="600"/>
              </a:spcBef>
            </a:pPr>
            <a:endParaRPr lang="ro-RO" sz="1200" i="1" dirty="0" smtClean="0"/>
          </a:p>
          <a:p>
            <a:pPr algn="just">
              <a:spcBef>
                <a:spcPts val="600"/>
              </a:spcBef>
            </a:pPr>
            <a:r>
              <a:rPr lang="ro-R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Fondurile sunt disponibile </a:t>
            </a:r>
            <a:r>
              <a:rPr lang="ro-RO" b="1" i="1" u="sng" dirty="0" smtClean="0">
                <a:solidFill>
                  <a:schemeClr val="accent3">
                    <a:lumMod val="75000"/>
                  </a:schemeClr>
                </a:solidFill>
              </a:rPr>
              <a:t>în </a:t>
            </a:r>
            <a:r>
              <a:rPr lang="ro-RO" b="1" i="1" u="sng" dirty="0">
                <a:solidFill>
                  <a:schemeClr val="accent3">
                    <a:lumMod val="75000"/>
                  </a:schemeClr>
                </a:solidFill>
              </a:rPr>
              <a:t>perioada 2026-</a:t>
            </a:r>
            <a:r>
              <a:rPr lang="en-US" b="1" i="1" u="sng" dirty="0">
                <a:solidFill>
                  <a:schemeClr val="accent3">
                    <a:lumMod val="75000"/>
                  </a:schemeClr>
                </a:solidFill>
              </a:rPr>
              <a:t>2030</a:t>
            </a:r>
            <a:r>
              <a:rPr lang="ro-RO" b="1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o-RO" b="1" dirty="0">
                <a:solidFill>
                  <a:srgbClr val="C00000"/>
                </a:solidFill>
              </a:rPr>
              <a:t>Rambursarea </a:t>
            </a:r>
            <a:r>
              <a:rPr lang="ro-RO" b="1" dirty="0" smtClean="0">
                <a:solidFill>
                  <a:srgbClr val="C00000"/>
                </a:solidFill>
              </a:rPr>
              <a:t>va începe după o perioadă de 10 ani (</a:t>
            </a:r>
            <a:r>
              <a:rPr lang="ro-RO" b="1" i="1" dirty="0" smtClean="0">
                <a:solidFill>
                  <a:srgbClr val="C00000"/>
                </a:solidFill>
              </a:rPr>
              <a:t>din </a:t>
            </a:r>
            <a:r>
              <a:rPr lang="en-US" b="1" i="1" dirty="0" smtClean="0">
                <a:solidFill>
                  <a:srgbClr val="C00000"/>
                </a:solidFill>
              </a:rPr>
              <a:t>2035</a:t>
            </a:r>
            <a:r>
              <a:rPr lang="ro-RO" b="1" i="1" dirty="0" smtClean="0">
                <a:solidFill>
                  <a:srgbClr val="C00000"/>
                </a:solidFill>
              </a:rPr>
              <a:t>),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ro-RO" b="1" i="1" dirty="0" smtClean="0">
                <a:solidFill>
                  <a:srgbClr val="C00000"/>
                </a:solidFill>
              </a:rPr>
              <a:t>într-un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interval de 30 de </a:t>
            </a:r>
            <a:r>
              <a:rPr lang="en-US" b="1" i="1" dirty="0" err="1">
                <a:solidFill>
                  <a:srgbClr val="C00000"/>
                </a:solidFill>
              </a:rPr>
              <a:t>ani</a:t>
            </a:r>
            <a:r>
              <a:rPr lang="en-US" b="1" i="1" dirty="0">
                <a:solidFill>
                  <a:srgbClr val="C00000"/>
                </a:solidFill>
              </a:rPr>
              <a:t>.</a:t>
            </a:r>
            <a:endParaRPr lang="ro-RO" b="1" i="1" dirty="0">
              <a:solidFill>
                <a:srgbClr val="C00000"/>
              </a:solidFill>
            </a:endParaRPr>
          </a:p>
          <a:p>
            <a:pPr algn="just">
              <a:spcBef>
                <a:spcPts val="600"/>
              </a:spcBef>
            </a:pPr>
            <a:endParaRPr lang="ro-RO" sz="185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3" y="688931"/>
            <a:ext cx="8596668" cy="1201893"/>
          </a:xfrm>
        </p:spPr>
        <p:txBody>
          <a:bodyPr/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sz="2200" b="1" u="sng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Mecanism de finanțare SAFE:</a:t>
            </a:r>
            <a:endParaRPr lang="en-US" sz="2200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3" y="1710075"/>
            <a:ext cx="8803551" cy="456603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ro-RO" sz="2000" dirty="0"/>
              <a:t>Împrumuturile vor fi acordate SMUE </a:t>
            </a:r>
            <a:r>
              <a:rPr lang="ro-RO" sz="2000" b="1" dirty="0"/>
              <a:t>la cerere,</a:t>
            </a:r>
            <a:r>
              <a:rPr lang="ro-RO" sz="2000" dirty="0"/>
              <a:t> pe baza </a:t>
            </a:r>
            <a:r>
              <a:rPr lang="ro-RO" sz="2000" b="1" i="1" dirty="0">
                <a:solidFill>
                  <a:schemeClr val="accent3">
                    <a:lumMod val="75000"/>
                  </a:schemeClr>
                </a:solidFill>
              </a:rPr>
              <a:t>Planurilor naționale de investiții pentru industria europeană de apărare</a:t>
            </a:r>
            <a:r>
              <a:rPr lang="ro-RO" sz="2000" b="1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o-RO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o-RO" sz="2000" b="1" i="1" dirty="0" smtClean="0"/>
              <a:t>Condiții de eligibilitate:</a:t>
            </a:r>
          </a:p>
          <a:p>
            <a:pPr lvl="1" algn="just">
              <a:spcBef>
                <a:spcPts val="600"/>
              </a:spcBef>
            </a:pPr>
            <a:r>
              <a:rPr lang="ro-RO" sz="2000" b="1" dirty="0" smtClean="0"/>
              <a:t>Achiziții</a:t>
            </a:r>
            <a:r>
              <a:rPr lang="en-US" sz="2000" b="1" dirty="0" smtClean="0"/>
              <a:t> </a:t>
            </a:r>
            <a:r>
              <a:rPr lang="en-US" sz="2000" b="1" dirty="0" err="1"/>
              <a:t>publice</a:t>
            </a:r>
            <a:r>
              <a:rPr lang="en-US" sz="2000" b="1" dirty="0"/>
              <a:t> </a:t>
            </a:r>
            <a:r>
              <a:rPr lang="en-US" sz="2000" b="1" dirty="0" err="1"/>
              <a:t>comune</a:t>
            </a:r>
            <a:r>
              <a:rPr lang="en-US" sz="2000" dirty="0"/>
              <a:t> </a:t>
            </a:r>
            <a:r>
              <a:rPr lang="ro-RO" sz="2000" dirty="0" smtClean="0"/>
              <a:t>- </a:t>
            </a:r>
            <a:r>
              <a:rPr lang="en-US" sz="2000" b="1" dirty="0" err="1" smtClean="0"/>
              <a:t>cel</a:t>
            </a:r>
            <a:r>
              <a:rPr lang="en-US" sz="2000" b="1" dirty="0" smtClean="0"/>
              <a:t> </a:t>
            </a:r>
            <a:r>
              <a:rPr lang="en-US" sz="2000" b="1" dirty="0" err="1"/>
              <a:t>puțin</a:t>
            </a:r>
            <a:r>
              <a:rPr lang="en-US" sz="2000" b="1" dirty="0"/>
              <a:t> </a:t>
            </a:r>
            <a:r>
              <a:rPr lang="en-US" sz="2000" b="1" dirty="0" err="1"/>
              <a:t>două</a:t>
            </a:r>
            <a:r>
              <a:rPr lang="en-US" sz="2000" b="1" dirty="0"/>
              <a:t> </a:t>
            </a:r>
            <a:r>
              <a:rPr lang="en-US" sz="2000" b="1" dirty="0" err="1"/>
              <a:t>țări</a:t>
            </a:r>
            <a:r>
              <a:rPr lang="en-US" sz="2000" b="1" dirty="0"/>
              <a:t> </a:t>
            </a:r>
            <a:r>
              <a:rPr lang="en-US" sz="2000" b="1" dirty="0" err="1"/>
              <a:t>participante</a:t>
            </a:r>
            <a:r>
              <a:rPr lang="ro-RO" sz="2000" b="1" dirty="0"/>
              <a:t> (SMUE, </a:t>
            </a:r>
            <a:r>
              <a:rPr lang="en-US" sz="2000" b="1" dirty="0" err="1"/>
              <a:t>Ucraina</a:t>
            </a:r>
            <a:r>
              <a:rPr lang="ro-RO" sz="2000" dirty="0"/>
              <a:t>, </a:t>
            </a:r>
            <a:r>
              <a:rPr lang="en-US" sz="2000" b="1" dirty="0"/>
              <a:t>SEE-AELS</a:t>
            </a:r>
            <a:r>
              <a:rPr lang="ro-RO" sz="2000" b="1" dirty="0"/>
              <a:t>)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endParaRPr lang="ro-RO" sz="2000" dirty="0" smtClean="0"/>
          </a:p>
          <a:p>
            <a:pPr lvl="1" algn="just">
              <a:spcBef>
                <a:spcPts val="600"/>
              </a:spcBef>
            </a:pPr>
            <a:r>
              <a:rPr lang="ro-RO" sz="2000" b="1" dirty="0" smtClean="0">
                <a:solidFill>
                  <a:srgbClr val="C00000"/>
                </a:solidFill>
              </a:rPr>
              <a:t>Prin </a:t>
            </a:r>
            <a:r>
              <a:rPr lang="ro-RO" sz="2000" b="1" dirty="0">
                <a:solidFill>
                  <a:srgbClr val="C00000"/>
                </a:solidFill>
              </a:rPr>
              <a:t>excepție</a:t>
            </a:r>
            <a:r>
              <a:rPr lang="ro-RO" sz="2000" dirty="0"/>
              <a:t>, </a:t>
            </a:r>
            <a:r>
              <a:rPr lang="en-US" sz="2000" dirty="0"/>
              <a:t>SAFE </a:t>
            </a:r>
            <a:r>
              <a:rPr lang="en-US" sz="2000" dirty="0" err="1" smtClean="0"/>
              <a:t>permite</a:t>
            </a:r>
            <a:r>
              <a:rPr lang="ro-RO" sz="2000" dirty="0" smtClean="0"/>
              <a:t> </a:t>
            </a:r>
            <a:r>
              <a:rPr lang="en-US" sz="2000" dirty="0" err="1" smtClean="0"/>
              <a:t>achiziții</a:t>
            </a:r>
            <a:r>
              <a:rPr lang="en-US" sz="2000" dirty="0" smtClean="0"/>
              <a:t> </a:t>
            </a:r>
            <a:r>
              <a:rPr lang="en-US" sz="2000" dirty="0"/>
              <a:t>care </a:t>
            </a:r>
            <a:r>
              <a:rPr lang="en-US" sz="2000" dirty="0" err="1"/>
              <a:t>implică</a:t>
            </a:r>
            <a:r>
              <a:rPr lang="en-US" sz="2000" dirty="0"/>
              <a:t> </a:t>
            </a:r>
            <a:r>
              <a:rPr lang="en-US" sz="2000" b="1" dirty="0"/>
              <a:t>un </a:t>
            </a:r>
            <a:r>
              <a:rPr lang="en-US" sz="2000" b="1" dirty="0" err="1"/>
              <a:t>singur</a:t>
            </a:r>
            <a:r>
              <a:rPr lang="en-US" sz="2000" b="1" dirty="0"/>
              <a:t> stat </a:t>
            </a:r>
            <a:r>
              <a:rPr lang="en-US" sz="2000" b="1" dirty="0" err="1"/>
              <a:t>membru</a:t>
            </a:r>
            <a:r>
              <a:rPr lang="ro-RO" sz="2000" b="1" dirty="0"/>
              <a:t>,</a:t>
            </a:r>
            <a:r>
              <a:rPr lang="ro-RO" sz="2000" dirty="0"/>
              <a:t> </a:t>
            </a:r>
            <a:r>
              <a:rPr lang="en-US" sz="2000" dirty="0" smtClean="0"/>
              <a:t>pentru </a:t>
            </a:r>
            <a:r>
              <a:rPr lang="en-US" sz="2000" dirty="0"/>
              <a:t>o </a:t>
            </a:r>
            <a:r>
              <a:rPr lang="en-US" sz="2000" dirty="0" err="1"/>
              <a:t>perioadă</a:t>
            </a:r>
            <a:r>
              <a:rPr lang="en-US" sz="2000" dirty="0"/>
              <a:t> </a:t>
            </a:r>
            <a:r>
              <a:rPr lang="en-US" sz="2000" dirty="0" err="1"/>
              <a:t>limitată</a:t>
            </a:r>
            <a:r>
              <a:rPr lang="en-US" sz="2000" dirty="0"/>
              <a:t> de </a:t>
            </a:r>
            <a:r>
              <a:rPr lang="en-US" sz="2000" dirty="0" err="1"/>
              <a:t>timp</a:t>
            </a:r>
            <a:r>
              <a:rPr lang="ro-RO" sz="2000" dirty="0"/>
              <a:t> (</a:t>
            </a:r>
            <a:r>
              <a:rPr lang="ro-RO" sz="2000" b="1" dirty="0">
                <a:solidFill>
                  <a:srgbClr val="C00000"/>
                </a:solidFill>
              </a:rPr>
              <a:t>contracte încheiate până în mai 2026</a:t>
            </a:r>
            <a:r>
              <a:rPr lang="ro-RO" sz="2000" dirty="0"/>
              <a:t>)</a:t>
            </a:r>
            <a:r>
              <a:rPr lang="en-US" sz="2000" dirty="0" smtClean="0"/>
              <a:t>.</a:t>
            </a:r>
            <a:endParaRPr lang="ro-RO" sz="2000" dirty="0" smtClean="0"/>
          </a:p>
          <a:p>
            <a:pPr lvl="1" algn="just">
              <a:spcBef>
                <a:spcPts val="600"/>
              </a:spcBef>
            </a:pPr>
            <a:r>
              <a:rPr lang="ro-RO" sz="2000" b="1" dirty="0" err="1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it-IT" sz="2000" b="1" dirty="0" err="1" smtClean="0">
                <a:solidFill>
                  <a:schemeClr val="accent3">
                    <a:lumMod val="75000"/>
                  </a:schemeClr>
                </a:solidFill>
              </a:rPr>
              <a:t>el</a:t>
            </a:r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accent3">
                    <a:lumMod val="75000"/>
                  </a:schemeClr>
                </a:solidFill>
              </a:rPr>
              <a:t>puțin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 65%</a:t>
            </a:r>
            <a:r>
              <a:rPr lang="it-IT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000" dirty="0"/>
              <a:t>din </a:t>
            </a:r>
            <a:r>
              <a:rPr lang="it-IT" sz="2000" dirty="0" err="1"/>
              <a:t>costul</a:t>
            </a:r>
            <a:r>
              <a:rPr lang="it-IT" sz="2000" dirty="0"/>
              <a:t> </a:t>
            </a:r>
            <a:r>
              <a:rPr lang="it-IT" sz="2000" dirty="0" err="1"/>
              <a:t>estimat</a:t>
            </a:r>
            <a:r>
              <a:rPr lang="it-IT" sz="2000" dirty="0"/>
              <a:t> al </a:t>
            </a:r>
            <a:r>
              <a:rPr lang="it-IT" sz="2000" dirty="0" err="1"/>
              <a:t>produsului</a:t>
            </a:r>
            <a:r>
              <a:rPr lang="it-IT" sz="2000" dirty="0"/>
              <a:t> </a:t>
            </a:r>
            <a:r>
              <a:rPr lang="it-IT" sz="2000" dirty="0" err="1"/>
              <a:t>final</a:t>
            </a:r>
            <a:r>
              <a:rPr lang="it-IT" sz="2000" dirty="0"/>
              <a:t> </a:t>
            </a:r>
            <a:r>
              <a:rPr lang="it-IT" sz="2000" dirty="0" err="1"/>
              <a:t>să</a:t>
            </a:r>
            <a:r>
              <a:rPr lang="it-IT" sz="2000" dirty="0"/>
              <a:t> </a:t>
            </a:r>
            <a:r>
              <a:rPr lang="it-IT" sz="2000" dirty="0" err="1"/>
              <a:t>fie</a:t>
            </a:r>
            <a:r>
              <a:rPr lang="it-IT" sz="2000" dirty="0"/>
              <a:t> </a:t>
            </a:r>
            <a:r>
              <a:rPr lang="it-IT" sz="2000" dirty="0" err="1"/>
              <a:t>reprezentat</a:t>
            </a:r>
            <a:r>
              <a:rPr lang="it-IT" sz="2000" dirty="0"/>
              <a:t> de componente provenite din statele </a:t>
            </a:r>
            <a:r>
              <a:rPr lang="it-IT" sz="2000" dirty="0" err="1" smtClean="0"/>
              <a:t>participante</a:t>
            </a:r>
            <a:r>
              <a:rPr lang="ro-RO" sz="2000" dirty="0" smtClean="0"/>
              <a:t> (UE, SEE-AELS și Ucraina)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3" y="428850"/>
            <a:ext cx="8596668" cy="1320800"/>
          </a:xfrm>
        </p:spPr>
        <p:txBody>
          <a:bodyPr/>
          <a:lstStyle/>
          <a:p>
            <a:r>
              <a:rPr lang="ro-RO" dirty="0" smtClean="0"/>
              <a:t/>
            </a:r>
            <a:br>
              <a:rPr lang="ro-RO" dirty="0" smtClean="0"/>
            </a:br>
            <a:endParaRPr lang="en-US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140052"/>
            <a:ext cx="8819592" cy="523581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ro-RO" sz="2200" b="1" dirty="0" smtClean="0">
                <a:solidFill>
                  <a:schemeClr val="accent3">
                    <a:lumMod val="75000"/>
                  </a:schemeClr>
                </a:solidFill>
              </a:rPr>
              <a:t>Prin hotărâre CSAT, Cancelaria Prim-Ministrului a fost desemnată să coordoneze procesul de implementare a Instrumentului SAFE de către România.</a:t>
            </a:r>
          </a:p>
          <a:p>
            <a:pPr algn="just">
              <a:spcBef>
                <a:spcPts val="600"/>
              </a:spcBef>
            </a:pPr>
            <a:endParaRPr lang="ro-RO" sz="2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o-RO" sz="2200" b="1" u="sng" dirty="0"/>
              <a:t>Obiectiv specific al României:</a:t>
            </a:r>
            <a:r>
              <a:rPr lang="ro-RO" sz="2200" dirty="0"/>
              <a:t> </a:t>
            </a:r>
            <a:r>
              <a:rPr lang="ro-RO" sz="2200" i="1" dirty="0"/>
              <a:t>modernizarea, extinderea și integrarea bazei industriale de apărare din România în cadrul lanțurilor de furnizare și valorice europene</a:t>
            </a:r>
            <a:r>
              <a:rPr lang="ro-RO" sz="2200" i="1" dirty="0" smtClean="0"/>
              <a:t>.</a:t>
            </a:r>
          </a:p>
          <a:p>
            <a:pPr algn="just"/>
            <a:endParaRPr lang="ro-RO" sz="2200" i="1" dirty="0" smtClean="0"/>
          </a:p>
          <a:p>
            <a:pPr algn="just"/>
            <a:r>
              <a:rPr lang="ro-RO" sz="2200" i="1" dirty="0" smtClean="0"/>
              <a:t>Condițiile României de alocare a proiectelor către furnizori vor include cooperarea industrială prin </a:t>
            </a:r>
            <a:r>
              <a:rPr lang="ro-RO" sz="2200" b="1" dirty="0" smtClean="0">
                <a:solidFill>
                  <a:schemeClr val="accent3">
                    <a:lumMod val="75000"/>
                  </a:schemeClr>
                </a:solidFill>
              </a:rPr>
              <a:t>localizarea </a:t>
            </a:r>
            <a:r>
              <a:rPr lang="ro-RO" sz="2200" b="1" dirty="0">
                <a:solidFill>
                  <a:schemeClr val="accent3">
                    <a:lumMod val="75000"/>
                  </a:schemeClr>
                </a:solidFill>
              </a:rPr>
              <a:t>producției într-o măsură cât mai mare pe teritoriul României și introducerea companiilor din România în lanțurile de aprovizionare ale industriei de apărare din Europa.</a:t>
            </a: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ro-RO" sz="1950" i="1" dirty="0"/>
          </a:p>
          <a:p>
            <a:pPr algn="just"/>
            <a:endParaRPr lang="en-US" sz="1950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ts val="600"/>
              </a:spcBef>
            </a:pPr>
            <a:endParaRPr lang="ro-RO" sz="185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482138"/>
            <a:ext cx="8596668" cy="1064029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endParaRPr lang="en-US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140051"/>
            <a:ext cx="8596668" cy="5111120"/>
          </a:xfrm>
        </p:spPr>
        <p:txBody>
          <a:bodyPr anchor="ctr">
            <a:noAutofit/>
          </a:bodyPr>
          <a:lstStyle/>
          <a:p>
            <a:pPr algn="ctr"/>
            <a:r>
              <a:rPr lang="ro-RO" sz="3200" dirty="0" smtClean="0"/>
              <a:t>România beneficiază de o alocare de </a:t>
            </a:r>
            <a:r>
              <a:rPr lang="ro-RO" sz="3200" b="1" u="sng" dirty="0">
                <a:solidFill>
                  <a:schemeClr val="accent3">
                    <a:lumMod val="75000"/>
                  </a:schemeClr>
                </a:solidFill>
              </a:rPr>
              <a:t>16,68 miliarde </a:t>
            </a:r>
            <a:r>
              <a:rPr lang="ro-RO" sz="3200" b="1" u="sng" dirty="0" smtClean="0">
                <a:solidFill>
                  <a:schemeClr val="accent3">
                    <a:lumMod val="75000"/>
                  </a:schemeClr>
                </a:solidFill>
              </a:rPr>
              <a:t>EUR </a:t>
            </a:r>
            <a:r>
              <a:rPr lang="ro-RO" sz="3200" dirty="0" smtClean="0"/>
              <a:t>(a doua </a:t>
            </a:r>
            <a:r>
              <a:rPr lang="it-IT" sz="3200" dirty="0" err="1"/>
              <a:t>cea</a:t>
            </a:r>
            <a:r>
              <a:rPr lang="it-IT" sz="3200" dirty="0"/>
              <a:t> mai mare </a:t>
            </a:r>
            <a:r>
              <a:rPr lang="it-IT" sz="3200" dirty="0" err="1"/>
              <a:t>alocare</a:t>
            </a:r>
            <a:r>
              <a:rPr lang="it-IT" sz="3200" dirty="0"/>
              <a:t> din </a:t>
            </a:r>
            <a:r>
              <a:rPr lang="it-IT" sz="3200" dirty="0" err="1"/>
              <a:t>Programul</a:t>
            </a:r>
            <a:r>
              <a:rPr lang="it-IT" sz="3200" dirty="0"/>
              <a:t> SAFE, </a:t>
            </a:r>
            <a:r>
              <a:rPr lang="it-IT" sz="3200" dirty="0" err="1"/>
              <a:t>după</a:t>
            </a:r>
            <a:r>
              <a:rPr lang="it-IT" sz="3200" dirty="0"/>
              <a:t> Polonia)</a:t>
            </a:r>
            <a:r>
              <a:rPr lang="ro-RO" sz="3200" dirty="0" smtClean="0"/>
              <a:t>, </a:t>
            </a:r>
            <a:r>
              <a:rPr lang="ro-RO" sz="3200" dirty="0"/>
              <a:t>din care:</a:t>
            </a:r>
          </a:p>
          <a:p>
            <a:pPr lvl="2" algn="just"/>
            <a:endParaRPr lang="ro-RO" sz="2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482138"/>
            <a:ext cx="8596668" cy="1064029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endParaRPr lang="en-US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140051"/>
            <a:ext cx="8596668" cy="5111120"/>
          </a:xfrm>
        </p:spPr>
        <p:txBody>
          <a:bodyPr>
            <a:noAutofit/>
          </a:bodyPr>
          <a:lstStyle/>
          <a:p>
            <a:pPr algn="just"/>
            <a:r>
              <a:rPr lang="ro-RO" sz="2200" b="1" u="sng" dirty="0" smtClean="0">
                <a:solidFill>
                  <a:schemeClr val="accent3">
                    <a:lumMod val="75000"/>
                  </a:schemeClr>
                </a:solidFill>
              </a:rPr>
              <a:t>4,2 </a:t>
            </a:r>
            <a:r>
              <a:rPr lang="ro-RO" sz="2200" b="1" u="sng" dirty="0">
                <a:solidFill>
                  <a:schemeClr val="accent3">
                    <a:lumMod val="75000"/>
                  </a:schemeClr>
                </a:solidFill>
              </a:rPr>
              <a:t>miliarde EUR </a:t>
            </a:r>
            <a:r>
              <a:rPr lang="ro-RO" sz="2200" dirty="0"/>
              <a:t>-</a:t>
            </a:r>
            <a:r>
              <a:rPr lang="ro-RO" sz="2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o-RO" sz="2200" dirty="0"/>
              <a:t>finanțări alocate MTI pentru infrastructură duală (</a:t>
            </a:r>
            <a:r>
              <a:rPr lang="ro-RO" sz="2200" b="1" dirty="0"/>
              <a:t>capetele </a:t>
            </a:r>
            <a:r>
              <a:rPr lang="it-IT" sz="2200" b="1" dirty="0"/>
              <a:t>din Autostrada </a:t>
            </a:r>
            <a:r>
              <a:rPr lang="it-IT" sz="2200" b="1" dirty="0" err="1"/>
              <a:t>Moldovei</a:t>
            </a:r>
            <a:r>
              <a:rPr lang="it-IT" sz="2200" b="1" dirty="0"/>
              <a:t> </a:t>
            </a:r>
            <a:r>
              <a:rPr lang="it-IT" sz="2200" b="1" dirty="0" err="1"/>
              <a:t>Pașcani-Ungheni</a:t>
            </a:r>
            <a:r>
              <a:rPr lang="it-IT" sz="2200" b="1" dirty="0"/>
              <a:t> </a:t>
            </a:r>
            <a:r>
              <a:rPr lang="it-IT" sz="2200" b="1" dirty="0" err="1"/>
              <a:t>și</a:t>
            </a:r>
            <a:r>
              <a:rPr lang="it-IT" sz="2200" b="1" dirty="0"/>
              <a:t> </a:t>
            </a:r>
            <a:r>
              <a:rPr lang="it-IT" sz="2200" b="1" dirty="0" err="1"/>
              <a:t>Pașcani-Siret</a:t>
            </a:r>
            <a:r>
              <a:rPr lang="ro-RO" sz="2200" dirty="0" smtClean="0"/>
              <a:t>);</a:t>
            </a:r>
          </a:p>
          <a:p>
            <a:pPr lvl="2" algn="just"/>
            <a:endParaRPr lang="ro-RO" sz="2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26E39-F252-6ABB-21CC-E32DF4DC6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44" y="2204080"/>
            <a:ext cx="6355245" cy="449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482138"/>
            <a:ext cx="8596668" cy="1064029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endParaRPr lang="en-US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140051"/>
            <a:ext cx="8596668" cy="5111120"/>
          </a:xfrm>
        </p:spPr>
        <p:txBody>
          <a:bodyPr anchor="ctr">
            <a:noAutofit/>
          </a:bodyPr>
          <a:lstStyle/>
          <a:p>
            <a:pPr lvl="2" algn="just"/>
            <a:r>
              <a:rPr lang="ro-RO" sz="2400" b="1" u="sng" dirty="0">
                <a:solidFill>
                  <a:schemeClr val="accent3">
                    <a:lumMod val="75000"/>
                  </a:schemeClr>
                </a:solidFill>
              </a:rPr>
              <a:t>12,4 miliarde EUR </a:t>
            </a:r>
            <a:r>
              <a:rPr lang="ro-RO" sz="2400" dirty="0"/>
              <a:t>pentru structurile din sistemul național de apărare, din care</a:t>
            </a:r>
            <a:r>
              <a:rPr lang="ro-RO" sz="2400" dirty="0" smtClean="0"/>
              <a:t>:</a:t>
            </a:r>
          </a:p>
          <a:p>
            <a:pPr lvl="2" algn="just"/>
            <a:endParaRPr lang="ro-RO" sz="2000" dirty="0" smtClean="0"/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ro-RO" sz="2200" b="1" u="sng" dirty="0" smtClean="0">
                <a:solidFill>
                  <a:schemeClr val="accent3">
                    <a:lumMod val="75000"/>
                  </a:schemeClr>
                </a:solidFill>
              </a:rPr>
              <a:t>9,6 </a:t>
            </a:r>
            <a:r>
              <a:rPr lang="ro-RO" sz="2200" b="1" u="sng" dirty="0">
                <a:solidFill>
                  <a:schemeClr val="accent3">
                    <a:lumMod val="75000"/>
                  </a:schemeClr>
                </a:solidFill>
              </a:rPr>
              <a:t>miliarde EUR</a:t>
            </a:r>
            <a:r>
              <a:rPr lang="ro-RO" sz="22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o-RO" sz="2200" dirty="0"/>
              <a:t>- </a:t>
            </a:r>
            <a:r>
              <a:rPr lang="en-US" sz="2200" dirty="0"/>
              <a:t>pentru </a:t>
            </a:r>
            <a:r>
              <a:rPr lang="en-US" sz="2200" dirty="0" err="1"/>
              <a:t>înzestrarea</a:t>
            </a:r>
            <a:r>
              <a:rPr lang="en-US" sz="2200" dirty="0"/>
              <a:t> </a:t>
            </a:r>
            <a:r>
              <a:rPr lang="en-US" sz="2200" dirty="0" err="1"/>
              <a:t>modernă</a:t>
            </a:r>
            <a:r>
              <a:rPr lang="en-US" sz="2200" dirty="0"/>
              <a:t> a </a:t>
            </a:r>
            <a:r>
              <a:rPr lang="en-US" sz="2200" dirty="0" err="1"/>
              <a:t>Armatei</a:t>
            </a:r>
            <a:r>
              <a:rPr lang="en-US" sz="2200" dirty="0"/>
              <a:t> </a:t>
            </a:r>
            <a:r>
              <a:rPr lang="en-US" sz="2200" dirty="0" err="1"/>
              <a:t>Române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a </a:t>
            </a:r>
            <a:r>
              <a:rPr lang="en-US" sz="2200" dirty="0" err="1"/>
              <a:t>infrastructurii</a:t>
            </a:r>
            <a:r>
              <a:rPr lang="en-US" sz="2200" dirty="0"/>
              <a:t> </a:t>
            </a:r>
            <a:r>
              <a:rPr lang="en-US" sz="2200" dirty="0" err="1"/>
              <a:t>asociate</a:t>
            </a:r>
            <a:r>
              <a:rPr lang="ro-RO" sz="2200" dirty="0"/>
              <a:t>;</a:t>
            </a:r>
          </a:p>
          <a:p>
            <a:pPr lvl="3" algn="just">
              <a:buFont typeface="Wingdings" panose="05000000000000000000" pitchFamily="2" charset="2"/>
              <a:buChar char="Ø"/>
            </a:pPr>
            <a:endParaRPr lang="ro-RO" sz="2000" dirty="0"/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ro-RO" sz="2200" b="1" u="sng" dirty="0" smtClean="0">
                <a:solidFill>
                  <a:schemeClr val="accent3">
                    <a:lumMod val="75000"/>
                  </a:schemeClr>
                </a:solidFill>
              </a:rPr>
              <a:t>2,8 </a:t>
            </a:r>
            <a:r>
              <a:rPr lang="ro-RO" sz="2200" b="1" u="sng" dirty="0">
                <a:solidFill>
                  <a:schemeClr val="accent3">
                    <a:lumMod val="75000"/>
                  </a:schemeClr>
                </a:solidFill>
              </a:rPr>
              <a:t>miliarde EUR</a:t>
            </a:r>
            <a:r>
              <a:rPr lang="ro-RO" sz="2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o-RO" sz="2200" dirty="0"/>
              <a:t>– pentru </a:t>
            </a:r>
            <a:r>
              <a:rPr lang="en-US" sz="2200" dirty="0"/>
              <a:t>MAI </a:t>
            </a:r>
            <a:r>
              <a:rPr lang="ro-RO" sz="2200" dirty="0"/>
              <a:t>și </a:t>
            </a:r>
            <a:r>
              <a:rPr lang="en-US" sz="2200" dirty="0" err="1"/>
              <a:t>celelalte</a:t>
            </a:r>
            <a:r>
              <a:rPr lang="en-US" sz="2200" dirty="0"/>
              <a:t> </a:t>
            </a:r>
            <a:r>
              <a:rPr lang="en-US" sz="2200" dirty="0" err="1"/>
              <a:t>forțe</a:t>
            </a:r>
            <a:r>
              <a:rPr lang="en-US" sz="2200" dirty="0"/>
              <a:t> din </a:t>
            </a:r>
            <a:r>
              <a:rPr lang="en-US" sz="2200" dirty="0" err="1"/>
              <a:t>sistemul</a:t>
            </a:r>
            <a:r>
              <a:rPr lang="en-US" sz="2200" dirty="0"/>
              <a:t> de </a:t>
            </a:r>
            <a:r>
              <a:rPr lang="en-US" sz="2200" dirty="0" err="1"/>
              <a:t>apărare</a:t>
            </a:r>
            <a:r>
              <a:rPr lang="en-US" sz="2200" dirty="0"/>
              <a:t> </a:t>
            </a:r>
            <a:r>
              <a:rPr lang="en-US" sz="2200" dirty="0" err="1"/>
              <a:t>națională</a:t>
            </a:r>
            <a:r>
              <a:rPr lang="ro-RO" sz="2200" dirty="0"/>
              <a:t>.</a:t>
            </a:r>
          </a:p>
          <a:p>
            <a:pPr marL="914400" lvl="2" indent="0" algn="just">
              <a:buNone/>
            </a:pPr>
            <a:endParaRPr lang="ro-RO" sz="2000" dirty="0"/>
          </a:p>
          <a:p>
            <a:pPr lvl="2" algn="just"/>
            <a:endParaRPr lang="ro-RO" sz="1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482138"/>
            <a:ext cx="8596668" cy="1064029"/>
          </a:xfrm>
        </p:spPr>
        <p:txBody>
          <a:bodyPr>
            <a:normAutofit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sz="2000" b="1" u="sng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Etapele parcurse:</a:t>
            </a:r>
            <a:endParaRPr lang="en-US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429788"/>
            <a:ext cx="8819592" cy="5019137"/>
          </a:xfrm>
        </p:spPr>
        <p:txBody>
          <a:bodyPr>
            <a:noAutofit/>
          </a:bodyPr>
          <a:lstStyle/>
          <a:p>
            <a:pPr algn="just">
              <a:buClr>
                <a:srgbClr val="3477B2"/>
              </a:buClr>
            </a:pPr>
            <a:r>
              <a:rPr lang="ro-RO" i="1" dirty="0" smtClean="0"/>
              <a:t>Septembrie 2025 </a:t>
            </a:r>
            <a:r>
              <a:rPr lang="ro-RO" dirty="0" smtClean="0"/>
              <a:t>- </a:t>
            </a:r>
            <a:r>
              <a:rPr lang="en-US" b="1" dirty="0" err="1"/>
              <a:t>Comisia</a:t>
            </a:r>
            <a:r>
              <a:rPr lang="en-US" b="1" dirty="0"/>
              <a:t> </a:t>
            </a:r>
            <a:r>
              <a:rPr lang="en-US" b="1" dirty="0" err="1"/>
              <a:t>Europeană</a:t>
            </a:r>
            <a:r>
              <a:rPr lang="en-US" b="1" dirty="0"/>
              <a:t> </a:t>
            </a:r>
            <a:r>
              <a:rPr lang="en-US" b="1" dirty="0" err="1"/>
              <a:t>alocă</a:t>
            </a:r>
            <a:r>
              <a:rPr lang="en-US" b="1" dirty="0"/>
              <a:t> </a:t>
            </a:r>
            <a:r>
              <a:rPr lang="en-US" b="1" dirty="0" err="1"/>
              <a:t>României</a:t>
            </a:r>
            <a:r>
              <a:rPr lang="en-US" b="1" dirty="0"/>
              <a:t> </a:t>
            </a:r>
            <a:r>
              <a:rPr lang="en-US" b="1" dirty="0" err="1"/>
              <a:t>suma</a:t>
            </a:r>
            <a:r>
              <a:rPr lang="en-US" b="1" dirty="0"/>
              <a:t> de 16,68 </a:t>
            </a:r>
            <a:r>
              <a:rPr lang="en-US" b="1" dirty="0" err="1"/>
              <a:t>miliarde</a:t>
            </a:r>
            <a:r>
              <a:rPr lang="en-US" b="1" dirty="0"/>
              <a:t> de </a:t>
            </a:r>
            <a:r>
              <a:rPr lang="en-US" b="1" dirty="0" smtClean="0"/>
              <a:t>euro</a:t>
            </a:r>
            <a:endParaRPr lang="ro-RO" b="1" dirty="0" smtClean="0"/>
          </a:p>
          <a:p>
            <a:pPr algn="just">
              <a:buClr>
                <a:srgbClr val="3477B2"/>
              </a:buClr>
            </a:pPr>
            <a:r>
              <a:rPr lang="ro-RO" i="1" dirty="0" smtClean="0"/>
              <a:t>Septembrie – noiembrie 2025</a:t>
            </a:r>
            <a:r>
              <a:rPr lang="ro-RO" dirty="0" smtClean="0"/>
              <a:t>:</a:t>
            </a:r>
          </a:p>
          <a:p>
            <a:pPr lvl="1" algn="just">
              <a:buClr>
                <a:srgbClr val="3477B2"/>
              </a:buClr>
            </a:pPr>
            <a:r>
              <a:rPr lang="ro-RO" sz="1800" b="1" dirty="0" smtClean="0"/>
              <a:t>Sesiuni de </a:t>
            </a:r>
            <a:r>
              <a:rPr lang="ro-RO" sz="1800" b="1" dirty="0"/>
              <a:t>lucru </a:t>
            </a:r>
            <a:r>
              <a:rPr lang="ro-RO" sz="1800" b="1" dirty="0" smtClean="0"/>
              <a:t>cu </a:t>
            </a:r>
            <a:r>
              <a:rPr lang="ro-RO" sz="1800" b="1" dirty="0"/>
              <a:t>participarea </a:t>
            </a:r>
            <a:r>
              <a:rPr lang="ro-RO" sz="1800" b="1" dirty="0" smtClean="0"/>
              <a:t>reprezentanților Guvernului și a experților </a:t>
            </a:r>
            <a:r>
              <a:rPr lang="ro-RO" sz="1800" b="1" dirty="0"/>
              <a:t>DG DEFIS și DG </a:t>
            </a:r>
            <a:r>
              <a:rPr lang="ro-RO" sz="1800" b="1" dirty="0" smtClean="0"/>
              <a:t>BUDG</a:t>
            </a:r>
          </a:p>
          <a:p>
            <a:pPr lvl="1" algn="just">
              <a:buClr>
                <a:srgbClr val="3477B2"/>
              </a:buClr>
            </a:pPr>
            <a:r>
              <a:rPr lang="ro-RO" sz="1800" b="1" dirty="0"/>
              <a:t>Consultări între reprezentanții instituțiilor </a:t>
            </a:r>
            <a:r>
              <a:rPr lang="ro-RO" sz="1800" b="1" dirty="0" smtClean="0"/>
              <a:t>din sistemul național de apărare și </a:t>
            </a:r>
            <a:r>
              <a:rPr lang="ro-RO" sz="1800" b="1" dirty="0"/>
              <a:t>posibili parteneri/furnizori naționali și internaționali</a:t>
            </a:r>
            <a:endParaRPr lang="ro-RO" sz="1800" b="1" dirty="0" smtClean="0"/>
          </a:p>
          <a:p>
            <a:pPr algn="just">
              <a:buClr>
                <a:srgbClr val="3477B2"/>
              </a:buClr>
            </a:pPr>
            <a:r>
              <a:rPr lang="ro-RO" i="1" dirty="0" smtClean="0"/>
              <a:t>Noiembrie 2025</a:t>
            </a:r>
            <a:r>
              <a:rPr lang="ro-RO" dirty="0" smtClean="0"/>
              <a:t>:</a:t>
            </a:r>
          </a:p>
          <a:p>
            <a:pPr lvl="1" algn="just">
              <a:buClr>
                <a:srgbClr val="3477B2"/>
              </a:buClr>
            </a:pPr>
            <a:r>
              <a:rPr lang="ro-RO" sz="1800" b="1" dirty="0"/>
              <a:t>Adoptarea OUG nr. 62/2025 privind măsurile de punere în aplicare a Regulamentului (UE) 2025/1106 al Consiliului din 27 mai 2025 de instituire a Instrumentului "Acțiunea pentru securitatea Europei" (SAFE) prin consolidarea industriei europene de apărare, precum și pentru modificarea și completarea unor acte normative;</a:t>
            </a:r>
          </a:p>
          <a:p>
            <a:pPr lvl="1" algn="just">
              <a:buClr>
                <a:srgbClr val="3477B2"/>
              </a:buClr>
            </a:pPr>
            <a:r>
              <a:rPr lang="ro-RO" sz="1800" dirty="0"/>
              <a:t>C</a:t>
            </a:r>
            <a:r>
              <a:rPr lang="ro-RO" sz="1800" dirty="0" smtClean="0"/>
              <a:t>onstituirea </a:t>
            </a:r>
            <a:r>
              <a:rPr lang="ro-RO" sz="1800" b="1" dirty="0" smtClean="0"/>
              <a:t>Grupului </a:t>
            </a:r>
            <a:r>
              <a:rPr lang="ro-RO" sz="1800" b="1" dirty="0"/>
              <a:t>de lucru interinstituțional pentru accesarea și implementarea instrumentului de finanțare </a:t>
            </a:r>
            <a:r>
              <a:rPr lang="ro-RO" sz="1800" b="1" dirty="0" smtClean="0"/>
              <a:t>SAFE;</a:t>
            </a:r>
          </a:p>
          <a:p>
            <a:pPr algn="just">
              <a:buClr>
                <a:srgbClr val="3477B2"/>
              </a:buClr>
            </a:pPr>
            <a:endParaRPr lang="ro-RO" b="1" dirty="0" smtClean="0"/>
          </a:p>
          <a:p>
            <a:pPr algn="just">
              <a:buClr>
                <a:srgbClr val="3477B2"/>
              </a:buClr>
            </a:pPr>
            <a:endParaRPr lang="en-US" dirty="0" smtClean="0"/>
          </a:p>
          <a:p>
            <a:pPr marL="0" indent="0" algn="just">
              <a:buClr>
                <a:srgbClr val="3477B2"/>
              </a:buClr>
              <a:buNone/>
            </a:pPr>
            <a:endParaRPr lang="ro-RO" sz="1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482138"/>
            <a:ext cx="8596668" cy="1064029"/>
          </a:xfrm>
        </p:spPr>
        <p:txBody>
          <a:bodyPr>
            <a:normAutofit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sz="2400" b="1" u="sng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Etapele parcurse:</a:t>
            </a:r>
            <a:endParaRPr lang="en-US" b="1" u="sng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3" y="1280159"/>
            <a:ext cx="8596668" cy="4705004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endParaRPr lang="ro-RO" i="1" dirty="0" smtClean="0"/>
          </a:p>
          <a:p>
            <a:pPr algn="just">
              <a:spcBef>
                <a:spcPts val="600"/>
              </a:spcBef>
            </a:pPr>
            <a:r>
              <a:rPr lang="ro-RO" sz="2000" i="1" dirty="0" smtClean="0"/>
              <a:t>21 </a:t>
            </a:r>
            <a:r>
              <a:rPr lang="ro-RO" sz="2000" i="1" dirty="0"/>
              <a:t>noiembrie 2025 </a:t>
            </a:r>
            <a:r>
              <a:rPr lang="ro-RO" sz="2000" dirty="0"/>
              <a:t>– </a:t>
            </a:r>
            <a:r>
              <a:rPr lang="ro-RO" sz="2000" b="1" dirty="0"/>
              <a:t>aprobarea Planului în ședința GLI </a:t>
            </a:r>
            <a:r>
              <a:rPr lang="ro-RO" sz="2000" b="1" dirty="0" smtClean="0"/>
              <a:t>SAFE;</a:t>
            </a:r>
          </a:p>
          <a:p>
            <a:pPr algn="just">
              <a:spcBef>
                <a:spcPts val="600"/>
              </a:spcBef>
            </a:pPr>
            <a:endParaRPr lang="ro-RO" sz="2000" dirty="0"/>
          </a:p>
          <a:p>
            <a:pPr algn="just">
              <a:spcBef>
                <a:spcPts val="600"/>
              </a:spcBef>
            </a:pPr>
            <a:r>
              <a:rPr lang="ro-RO" sz="2000" i="1" dirty="0"/>
              <a:t>24 noiembrie 2025 </a:t>
            </a:r>
            <a:r>
              <a:rPr lang="ro-RO" sz="2000" b="1" dirty="0"/>
              <a:t>– aprobarea Planului de către Consiliul Suprem de Apărare a Țării (CSAT) prin Hotărârea nr. </a:t>
            </a:r>
            <a:r>
              <a:rPr lang="ro-RO" sz="2000" b="1" dirty="0" smtClean="0"/>
              <a:t>138</a:t>
            </a:r>
            <a:r>
              <a:rPr lang="ro-RO" sz="2000" b="1" dirty="0"/>
              <a:t>;</a:t>
            </a:r>
            <a:endParaRPr lang="ro-RO" sz="2000" b="1" dirty="0" smtClean="0"/>
          </a:p>
          <a:p>
            <a:pPr algn="just">
              <a:spcBef>
                <a:spcPts val="600"/>
              </a:spcBef>
            </a:pPr>
            <a:endParaRPr lang="ro-RO" sz="2000" b="1" dirty="0"/>
          </a:p>
          <a:p>
            <a:pPr algn="just">
              <a:spcBef>
                <a:spcPts val="600"/>
              </a:spcBef>
            </a:pPr>
            <a:r>
              <a:rPr lang="ro-RO" sz="2000" i="1" dirty="0"/>
              <a:t>28 noiembrie 2025 – </a:t>
            </a:r>
            <a:r>
              <a:rPr lang="ro-RO" sz="2000" b="1" dirty="0"/>
              <a:t>transmiterea Planului de investiții pentru industria europeană de apărare către Comisia Europeană, spre </a:t>
            </a:r>
            <a:r>
              <a:rPr lang="ro-RO" sz="2000" b="1" dirty="0" smtClean="0"/>
              <a:t>aprobare;</a:t>
            </a:r>
          </a:p>
          <a:p>
            <a:pPr algn="just">
              <a:spcBef>
                <a:spcPts val="600"/>
              </a:spcBef>
            </a:pPr>
            <a:endParaRPr lang="ro-RO" sz="2000" dirty="0"/>
          </a:p>
          <a:p>
            <a:pPr algn="just">
              <a:spcBef>
                <a:spcPts val="600"/>
              </a:spcBef>
            </a:pPr>
            <a:r>
              <a:rPr lang="ro-RO" sz="2000" i="1" dirty="0"/>
              <a:t>15 ianuarie 2026 - </a:t>
            </a:r>
            <a:r>
              <a:rPr lang="ro-RO" sz="2000" b="1" dirty="0"/>
              <a:t>Comisia Europeană a </a:t>
            </a:r>
            <a:r>
              <a:rPr lang="ro-RO" sz="2000" b="1" dirty="0" smtClean="0"/>
              <a:t>anunțat aprobarea primului val de </a:t>
            </a:r>
            <a:r>
              <a:rPr lang="ro-RO" sz="2000" b="1" dirty="0"/>
              <a:t>finanțare a Planurilor naționale SAFE propuse de opt state membre, între care și </a:t>
            </a:r>
            <a:r>
              <a:rPr lang="ro-RO" sz="2000" b="1" dirty="0" smtClean="0"/>
              <a:t>România.</a:t>
            </a:r>
            <a:endParaRPr lang="ro-RO" sz="2000" b="1" dirty="0"/>
          </a:p>
          <a:p>
            <a:pPr algn="just">
              <a:buClr>
                <a:srgbClr val="3477B2"/>
              </a:buClr>
            </a:pPr>
            <a:endParaRPr lang="ro-RO" b="1" dirty="0" smtClean="0"/>
          </a:p>
          <a:p>
            <a:pPr algn="just">
              <a:buClr>
                <a:srgbClr val="3477B2"/>
              </a:buClr>
            </a:pPr>
            <a:endParaRPr lang="en-US" dirty="0" smtClean="0"/>
          </a:p>
          <a:p>
            <a:pPr marL="0" indent="0" algn="just">
              <a:buClr>
                <a:srgbClr val="3477B2"/>
              </a:buClr>
              <a:buNone/>
            </a:pPr>
            <a:endParaRPr lang="ro-RO" sz="1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07" y="0"/>
            <a:ext cx="259712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316DA4"/>
      </a:lt2>
      <a:accent1>
        <a:srgbClr val="3477B2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661</TotalTime>
  <Words>1030</Words>
  <Application>Microsoft Office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PLANUL DE INVESTIȚII PENTRU INDUSTRIA EUROPEANĂ DE APĂRARE</vt:lpstr>
      <vt:lpstr> Context - UE</vt:lpstr>
      <vt:lpstr> Mecanism de finanțare SAFE:</vt:lpstr>
      <vt:lpstr> </vt:lpstr>
      <vt:lpstr> </vt:lpstr>
      <vt:lpstr> </vt:lpstr>
      <vt:lpstr> </vt:lpstr>
      <vt:lpstr> Etapele parcurse:</vt:lpstr>
      <vt:lpstr> Etapele parcurse:</vt:lpstr>
      <vt:lpstr> Grupul de lucru interinstituțional pentru accesarea și implementarea instrumentului de finanțare SAFE </vt:lpstr>
      <vt:lpstr> Atribuțiile GLI SAFE:</vt:lpstr>
      <vt:lpstr> Pașii următori: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Neacsa</dc:creator>
  <cp:lastModifiedBy>Mirela Luca</cp:lastModifiedBy>
  <cp:revision>57</cp:revision>
  <dcterms:created xsi:type="dcterms:W3CDTF">2026-01-23T07:08:48Z</dcterms:created>
  <dcterms:modified xsi:type="dcterms:W3CDTF">2026-01-26T15:23:17Z</dcterms:modified>
</cp:coreProperties>
</file>