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7" r:id="rId10"/>
    <p:sldId id="268" r:id="rId11"/>
    <p:sldId id="293" r:id="rId12"/>
    <p:sldId id="271" r:id="rId13"/>
    <p:sldId id="273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6" r:id="rId23"/>
    <p:sldId id="287" r:id="rId24"/>
    <p:sldId id="288" r:id="rId25"/>
    <p:sldId id="289" r:id="rId26"/>
    <p:sldId id="290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4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8ACF3-9293-4B38-9467-1F06DE4FEBAF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5B90-D370-4AE1-AC79-E6205F414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1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2272DC-1699-4388-B6DD-46E5E9CA0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1BBC9E5-085D-4EC7-B432-0A130CA86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8E68E5D-76BA-4D76-9C4F-B270835F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B489416-A13D-47BC-A279-E54A87AF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2B1D227-DEC7-4405-8D7F-B28B102B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7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B690BB-5EFD-493C-A652-6A181965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6E8795A-C395-4745-9C53-287464AD8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7607B70-62C9-4267-9260-D77831D0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09CA06D-8D5E-408C-9708-641743D0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001E028-5E5B-4E5C-8253-5573536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071092FA-182F-4E2A-974B-6CBAD75D8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09336B1-3384-4512-A525-54F13CAAA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8A2B4BE-5ABD-495E-BEC7-E6ADE30A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6921F35-B64D-413C-9D90-BF0E2391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7514580-F0F4-4F01-9895-83C6C561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6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CFFF36-59B8-43E1-96B7-782CD639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286FB22-5B76-460B-8CBD-FD5A39F6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B5B3624-5006-4487-B158-4C3FD708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1C43FD3-F0E0-46DD-BFBC-A5DCB05A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8C87B38-B366-45BF-B400-4B5F4E08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1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913413-04CB-43B8-9FC6-AEC84C5D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D9EAD42-249E-4983-937B-38F8BEBE5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F15A8AC-034F-49BC-9E83-EE5A6E55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E0B5B50-48D8-4D50-BBD0-04BCF9A9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1CA8772-B32B-4885-94F9-33555173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487AEB-8972-4F4D-9B84-5BFEC551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0EEF6D3-719C-45F6-8039-9742F6ED4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DAD8E52-1E7B-4875-9DD4-EA3F5ADAF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8EF6508-D961-4B21-958E-A9501787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A0B1EBA-2665-4337-AFCC-2C948836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E702A78-C624-4908-B455-88C89310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8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8186485-22DD-450B-A319-7DC37CCF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0F2BFE3-E729-478E-8AF9-4867F34D4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17D22C2-10C2-46A9-92F6-1E9EAFEFB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0EC566B8-5EDC-4C06-9578-99877DEFB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15A8AF7F-D001-422F-A09C-8555BE2ED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8A7601C-E01A-4473-89BA-1FE42066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F51E0E27-258F-4EAB-8709-56E47DE2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3F86933-570B-4057-ACB7-C24EF085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A9F5C30-CF23-4861-A3ED-445BDCE5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A51631E-5E2C-4DB9-9273-F40AE894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C1A72AFF-DF93-4A09-A071-301048F4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C0299F99-831D-47C0-BFD4-33CC028E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7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E5263148-7203-4178-89E1-F77A462F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10E4BC22-8C0F-4C71-B93A-77F9BCBC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679389D-04CC-4A88-B786-2593218E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8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72EEF3-7517-49A3-9A49-64F2E4CE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54905A5-E3D0-4F1F-85DE-02C58392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3557824-2DF6-438E-8C1D-74697EE7F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D373B43-BAA6-4713-A779-4C2D1C2E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7B709AC-BB13-4FA3-9219-E1BA2487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919B58C-6D44-4195-B9E8-93B23272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3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2600706-9D82-4514-AB36-AADA34C1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77EF8152-131E-41BA-A1FD-74236DBD0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9F8A978-5E99-486A-8917-99DF594A0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194DFD5-43D1-40BA-B657-E1D29891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95F194-0C1A-42D2-8AA2-1206839F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AA0542C-67F3-4941-B843-8E1D0A98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3AD8A794-377E-4CBC-AEAA-305FD4DC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BAC219F-EB9C-42B4-82C0-E7A197B5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37D1906-35C6-43A5-97E7-003595334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8AAD-94B3-4412-8772-A3A2BA9195F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672E9A2-D865-4B06-9F6F-59456EFC9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3B4E9C3-6DFD-464B-A905-C0DC18424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D10F-DFE3-4D00-849C-17192DE4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7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B94202B7-78A8-496D-963A-B135DC98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30FB6E56-12EB-45CD-BAB0-EE8C062F831C}"/>
              </a:ext>
            </a:extLst>
          </p:cNvPr>
          <p:cNvSpPr txBox="1"/>
          <p:nvPr/>
        </p:nvSpPr>
        <p:spPr>
          <a:xfrm>
            <a:off x="538293" y="6000627"/>
            <a:ext cx="4432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529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27A69A0C-AC7B-49A1-B605-85241C5DB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9AC300BD-01CF-4874-B501-11F9D26E7631}"/>
              </a:ext>
            </a:extLst>
          </p:cNvPr>
          <p:cNvSpPr txBox="1"/>
          <p:nvPr/>
        </p:nvSpPr>
        <p:spPr>
          <a:xfrm>
            <a:off x="327170" y="2055297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euro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procesarea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produselor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agricole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ECCFC5CC-0B0D-4010-A673-A7D54FBE8BB5}"/>
              </a:ext>
            </a:extLst>
          </p:cNvPr>
          <p:cNvSpPr txBox="1"/>
          <p:nvPr/>
        </p:nvSpPr>
        <p:spPr>
          <a:xfrm>
            <a:off x="328568" y="3335864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 de 10% </a:t>
            </a: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produselor</a:t>
            </a: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procesate</a:t>
            </a: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pentru fermieri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27A69A0C-AC7B-49A1-B605-85241C5DB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9AC300BD-01CF-4874-B501-11F9D26E7631}"/>
              </a:ext>
            </a:extLst>
          </p:cNvPr>
          <p:cNvSpPr txBox="1"/>
          <p:nvPr/>
        </p:nvSpPr>
        <p:spPr>
          <a:xfrm>
            <a:off x="327170" y="2055297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euro grant capital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fermierii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români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3449D1B1-F7E5-4A2D-83D1-EC2A753C0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054730FA-094F-4BA1-8C9C-85E3EEB913B3}"/>
              </a:ext>
            </a:extLst>
          </p:cNvPr>
          <p:cNvSpPr txBox="1"/>
          <p:nvPr/>
        </p:nvSpPr>
        <p:spPr>
          <a:xfrm>
            <a:off x="327170" y="2568132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Salariul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minim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agricultură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alimentară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- 3.000 de lei brut (similar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celui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sectorul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construcții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9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79C3D054-8DD3-412A-9198-E1BFD6650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95F6F28D-C3AE-47EA-A1AE-AF4D110768F7}"/>
              </a:ext>
            </a:extLst>
          </p:cNvPr>
          <p:cNvSpPr txBox="1"/>
          <p:nvPr/>
        </p:nvSpPr>
        <p:spPr>
          <a:xfrm>
            <a:off x="327170" y="2568132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euro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Casa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Comerț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UNIREA - integrator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naționale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agricultură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>
            <a:extLst>
              <a:ext uri="{FF2B5EF4-FFF2-40B4-BE49-F238E27FC236}">
                <a16:creationId xmlns:a16="http://schemas.microsoft.com/office/drawing/2014/main" id="{E0BE3B73-2B83-488D-9256-A2D937C3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4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C14FD724-52EA-45D0-956D-E6A0CF41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0A8F1068-E14F-40AA-A07B-B472B0027649}"/>
              </a:ext>
            </a:extLst>
          </p:cNvPr>
          <p:cNvSpPr txBox="1"/>
          <p:nvPr/>
        </p:nvSpPr>
        <p:spPr>
          <a:xfrm>
            <a:off x="135467" y="1955735"/>
            <a:ext cx="113114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Vouchere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alimente de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- 50 de € la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luni</a:t>
            </a: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Familii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puțin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copii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monoparentale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600 lei/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lună</a:t>
            </a: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Pensionari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1.500 lei/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lună</a:t>
            </a: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Persoanele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garantat</a:t>
            </a: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Persoanele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dizabilități</a:t>
            </a: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4,7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beneficia de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vouchere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fr-FR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Valoare</a:t>
            </a:r>
            <a:r>
              <a:rPr lang="fr-FR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totala</a:t>
            </a:r>
            <a:r>
              <a:rPr lang="fr-FR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miliard</a:t>
            </a:r>
            <a:r>
              <a:rPr lang="fr-FR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2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34206615-25BB-4AD5-95D6-B4F5F72C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B91C3153-A9F8-43D8-8189-6D30AD96062D}"/>
              </a:ext>
            </a:extLst>
          </p:cNvPr>
          <p:cNvSpPr txBox="1"/>
          <p:nvPr/>
        </p:nvSpPr>
        <p:spPr>
          <a:xfrm>
            <a:off x="327170" y="2568132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Vouchere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elevii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primesc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burse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- 30 de euro lunar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cumpărarea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alimente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rechizite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haine</a:t>
            </a:r>
            <a:endParaRPr lang="en-US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5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FEB07507-C518-47CA-8C51-6AB5A4AB3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6F1ED92D-3BF9-4377-908F-2FD96027B966}"/>
              </a:ext>
            </a:extLst>
          </p:cNvPr>
          <p:cNvSpPr txBox="1"/>
          <p:nvPr/>
        </p:nvSpPr>
        <p:spPr>
          <a:xfrm>
            <a:off x="327171" y="2568132"/>
            <a:ext cx="6753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 de lei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salariul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minim </a:t>
            </a:r>
          </a:p>
          <a:p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creștere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voluntară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scutită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9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75B10D2-EEE8-4760-819B-23AA1ECB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1B20CE73-4661-4150-91F1-443FC1F30712}"/>
              </a:ext>
            </a:extLst>
          </p:cNvPr>
          <p:cNvSpPr txBox="1"/>
          <p:nvPr/>
        </p:nvSpPr>
        <p:spPr>
          <a:xfrm>
            <a:off x="327170" y="2568132"/>
            <a:ext cx="674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+50%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tichetelor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de la 20,17 lei la 30 de lei </a:t>
            </a:r>
          </a:p>
        </p:txBody>
      </p:sp>
    </p:spTree>
    <p:extLst>
      <p:ext uri="{BB962C8B-B14F-4D97-AF65-F5344CB8AC3E}">
        <p14:creationId xmlns:p14="http://schemas.microsoft.com/office/powerpoint/2010/main" val="341987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B756377D-4458-474E-B7A1-34B785561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11B2E8FD-19C9-4895-85D1-DD38133FB898}"/>
              </a:ext>
            </a:extLst>
          </p:cNvPr>
          <p:cNvSpPr txBox="1"/>
          <p:nvPr/>
        </p:nvSpPr>
        <p:spPr>
          <a:xfrm>
            <a:off x="327170" y="2055297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Dublarea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normei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hrană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pacienții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spitale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vârstnicii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instituționalizați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de la 11 lei/zi - la 22 de lei/zi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3352747B-1751-4199-AF88-FC7CD6E5CCCD}"/>
              </a:ext>
            </a:extLst>
          </p:cNvPr>
          <p:cNvSpPr txBox="1"/>
          <p:nvPr/>
        </p:nvSpPr>
        <p:spPr>
          <a:xfrm>
            <a:off x="328568" y="3335864"/>
            <a:ext cx="8061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Peste 3 milioane de persoane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7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22B71991-00DA-4985-BDB0-86136BACF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81A5C-B924-DC4E-AFDA-6F7B1434C8F3}"/>
              </a:ext>
            </a:extLst>
          </p:cNvPr>
          <p:cNvSpPr txBox="1"/>
          <p:nvPr/>
        </p:nvSpPr>
        <p:spPr>
          <a:xfrm>
            <a:off x="3725333" y="4219489"/>
            <a:ext cx="513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sz="2800" b="1" dirty="0">
                <a:solidFill>
                  <a:schemeClr val="accent1"/>
                </a:solidFill>
              </a:rPr>
              <a:t>9 miliarde lei – fonduri europene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A698D-E712-8245-B39A-B11846DCC44B}"/>
              </a:ext>
            </a:extLst>
          </p:cNvPr>
          <p:cNvSpPr txBox="1"/>
          <p:nvPr/>
        </p:nvSpPr>
        <p:spPr>
          <a:xfrm>
            <a:off x="4250265" y="4978400"/>
            <a:ext cx="513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sz="2800" b="1" dirty="0">
                <a:solidFill>
                  <a:schemeClr val="accent1"/>
                </a:solidFill>
              </a:rPr>
              <a:t>8,3 miliarde lei – buget de stat </a:t>
            </a:r>
          </a:p>
        </p:txBody>
      </p:sp>
    </p:spTree>
    <p:extLst>
      <p:ext uri="{BB962C8B-B14F-4D97-AF65-F5344CB8AC3E}">
        <p14:creationId xmlns:p14="http://schemas.microsoft.com/office/powerpoint/2010/main" val="267101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0F6BD74A-52B4-4020-97EF-53DE356E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6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25311F3B-86A6-4815-BCB4-64D4A453E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3DBFA917-292A-44C4-B07B-162A7BD70ADE}"/>
              </a:ext>
            </a:extLst>
          </p:cNvPr>
          <p:cNvSpPr txBox="1"/>
          <p:nvPr/>
        </p:nvSpPr>
        <p:spPr>
          <a:xfrm>
            <a:off x="694267" y="2568132"/>
            <a:ext cx="865293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Alocația</a:t>
            </a:r>
            <a:r>
              <a:rPr lang="en-US" sz="200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zilnică</a:t>
            </a:r>
            <a:r>
              <a:rPr lang="en-US" sz="200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hrană</a:t>
            </a:r>
            <a:r>
              <a:rPr lang="en-US" sz="200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crește</a:t>
            </a:r>
            <a:r>
              <a:rPr lang="en-US" sz="200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12 la 16 lei/zi, </a:t>
            </a:r>
            <a:r>
              <a:rPr lang="en-US" sz="200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respectiv</a:t>
            </a:r>
            <a:r>
              <a:rPr lang="en-US" sz="200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16,6 la 22 lei/zi, </a:t>
            </a:r>
            <a:r>
              <a:rPr lang="en-US" sz="200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US" sz="200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vârstă</a:t>
            </a:r>
            <a:endParaRPr lang="en-US" sz="2000" i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Sumele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care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beneficiază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copiii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tinerii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protecție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specială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nevoi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majorează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28 de lei la 150 de lei</a:t>
            </a:r>
            <a:endParaRPr lang="en-RO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RO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58,5%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sumele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acordate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copiilor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tinerilor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îmbrăcăminte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încălțăminte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rechizite</a:t>
            </a:r>
            <a:endParaRPr lang="en-RO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2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7DD1594-6FF7-4EE6-84E9-E762A4CD3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8D103745-1F65-4119-8480-457CD8807298}"/>
              </a:ext>
            </a:extLst>
          </p:cNvPr>
          <p:cNvSpPr txBox="1"/>
          <p:nvPr/>
        </p:nvSpPr>
        <p:spPr>
          <a:xfrm>
            <a:off x="327171" y="2568132"/>
            <a:ext cx="6753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Alocația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lunară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plasament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crește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630 de lei la 900 de lei lunar,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copiilor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dizabilități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la 945 de lei lunar, la 1.350 de lei lunar</a:t>
            </a:r>
          </a:p>
        </p:txBody>
      </p:sp>
    </p:spTree>
    <p:extLst>
      <p:ext uri="{BB962C8B-B14F-4D97-AF65-F5344CB8AC3E}">
        <p14:creationId xmlns:p14="http://schemas.microsoft.com/office/powerpoint/2010/main" val="358703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0B872564-0F4D-4836-B1FC-B1B5C6CF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69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A90B1602-C9E7-4B80-918D-00AD4CAC6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024C614C-984B-47BD-BC69-B6B5284A7DE0}"/>
              </a:ext>
            </a:extLst>
          </p:cNvPr>
          <p:cNvSpPr txBox="1"/>
          <p:nvPr/>
        </p:nvSpPr>
        <p:spPr>
          <a:xfrm>
            <a:off x="327171" y="2568132"/>
            <a:ext cx="6753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Extinderea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programului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fertilizare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vitro</a:t>
            </a:r>
            <a:b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Numărul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care pot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crește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300 la 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.000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0240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F6E58648-5108-46F0-B03E-816D38719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9CB1AD76-C72F-4DED-B31F-9593E7F1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81D8A098-3D9F-4655-BE96-4AAF6ED77FFF}"/>
              </a:ext>
            </a:extLst>
          </p:cNvPr>
          <p:cNvSpPr txBox="1"/>
          <p:nvPr/>
        </p:nvSpPr>
        <p:spPr>
          <a:xfrm>
            <a:off x="327171" y="2568132"/>
            <a:ext cx="6753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lei – </a:t>
            </a: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garanții</a:t>
            </a: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credite</a:t>
            </a:r>
            <a:r>
              <a:rPr lang="it-IT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Programul</a:t>
            </a: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Family start - </a:t>
            </a:r>
            <a:r>
              <a:rPr lang="it-IT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it-IT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75.000 lei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Programul</a:t>
            </a:r>
            <a:r>
              <a:rPr lang="it-IT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naţional</a:t>
            </a:r>
            <a:r>
              <a:rPr lang="it-IT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it-IT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</a:t>
            </a:r>
            <a:r>
              <a:rPr lang="it-IT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it-IT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50.000 lei </a:t>
            </a:r>
            <a:endParaRPr lang="en-US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00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>
            <a:extLst>
              <a:ext uri="{FF2B5EF4-FFF2-40B4-BE49-F238E27FC236}">
                <a16:creationId xmlns:a16="http://schemas.microsoft.com/office/drawing/2014/main" id="{05B0A8F0-0797-4D22-831C-9776211B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06917E49-18C8-4C43-A89A-153BF43C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6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C785D321-830F-46C0-910E-64E2A05E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2517E4F4-1FCE-44E3-80D6-F864F9D51050}"/>
              </a:ext>
            </a:extLst>
          </p:cNvPr>
          <p:cNvSpPr txBox="1"/>
          <p:nvPr/>
        </p:nvSpPr>
        <p:spPr>
          <a:xfrm>
            <a:off x="327170" y="2055297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300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€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compensarea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creșterii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prețurilor</a:t>
            </a:r>
            <a:endParaRPr lang="en-US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78595B6A-E858-4505-8F7B-BE29650E04FE}"/>
              </a:ext>
            </a:extLst>
          </p:cNvPr>
          <p:cNvSpPr txBox="1"/>
          <p:nvPr/>
        </p:nvSpPr>
        <p:spPr>
          <a:xfrm>
            <a:off x="328568" y="3335864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Ajutor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400.000 de euro/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firmă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IMM-urile cu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cheltuieli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plus 15 la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sută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utilități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C3F5EFC8-5DCC-4271-86F1-B524D4B7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78458BCA-D136-4EEE-A671-D3EBC8A3D881}"/>
              </a:ext>
            </a:extLst>
          </p:cNvPr>
          <p:cNvSpPr txBox="1"/>
          <p:nvPr/>
        </p:nvSpPr>
        <p:spPr>
          <a:xfrm>
            <a:off x="327170" y="2055297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euro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investițiile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impact major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posibilitate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prelungire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2DD022F3-2C89-4648-8EF4-30634F08E551}"/>
              </a:ext>
            </a:extLst>
          </p:cNvPr>
          <p:cNvSpPr txBox="1"/>
          <p:nvPr/>
        </p:nvSpPr>
        <p:spPr>
          <a:xfrm>
            <a:off x="328568" y="3335864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Ajutor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stat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stimularea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investițiilor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valoare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milion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euro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8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D4264AC7-66C1-4F75-9BD8-40C7A6479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10C00261-319C-4BC0-A0B8-A2CF2A88D2E7}"/>
              </a:ext>
            </a:extLst>
          </p:cNvPr>
          <p:cNvSpPr txBox="1"/>
          <p:nvPr/>
        </p:nvSpPr>
        <p:spPr>
          <a:xfrm>
            <a:off x="327170" y="2055297"/>
            <a:ext cx="806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300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lei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firmele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transport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rutier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mărfuri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companiile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distribuție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06173108-8B55-4DCF-963A-1D5539F21A45}"/>
              </a:ext>
            </a:extLst>
          </p:cNvPr>
          <p:cNvSpPr txBox="1"/>
          <p:nvPr/>
        </p:nvSpPr>
        <p:spPr>
          <a:xfrm>
            <a:off x="379367" y="3335864"/>
            <a:ext cx="8061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estimați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4.000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lei/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litru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prețul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la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pompă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7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85378A8D-7B5C-441C-81D6-4F34E38FA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C79F9760-D795-4F32-A06E-5FCD186C3F6F}"/>
              </a:ext>
            </a:extLst>
          </p:cNvPr>
          <p:cNvSpPr txBox="1"/>
          <p:nvPr/>
        </p:nvSpPr>
        <p:spPr>
          <a:xfrm>
            <a:off x="327170" y="2568132"/>
            <a:ext cx="80618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Ajustarea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contractelor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investiții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derulare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finanțate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fonduri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naționale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europene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prețurilor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manoperă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transport,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utilaje</a:t>
            </a:r>
            <a:endParaRPr lang="en-US" sz="2200" i="0" dirty="0">
              <a:solidFill>
                <a:srgbClr val="0049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miliarde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lei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continuarea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finalizarea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contractelor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derulare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9A403109-F752-4ABB-A957-5E2F1D782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AD9D5EA4-56CD-4F2A-AA3B-56B78855211D}"/>
              </a:ext>
            </a:extLst>
          </p:cNvPr>
          <p:cNvSpPr txBox="1"/>
          <p:nvPr/>
        </p:nvSpPr>
        <p:spPr>
          <a:xfrm>
            <a:off x="327170" y="2568132"/>
            <a:ext cx="80618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75% din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salariu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angajații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șomaj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tehnic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sfârșitul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0" dirty="0" err="1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anului</a:t>
            </a:r>
            <a:r>
              <a:rPr lang="en-US" sz="2200" i="0" dirty="0">
                <a:solidFill>
                  <a:srgbClr val="0049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Continuarea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programului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Kurzarbeit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reducerea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programului</a:t>
            </a:r>
            <a:r>
              <a:rPr lang="en-US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endParaRPr lang="en-US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0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B724C472-5679-495D-AF7D-B62F47E71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28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537</Words>
  <Application>Microsoft Macintosh PowerPoint</Application>
  <PresentationFormat>Widescreen</PresentationFormat>
  <Paragraphs>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Seven Signs</dc:creator>
  <cp:lastModifiedBy>Microsoft Office User</cp:lastModifiedBy>
  <cp:revision>27</cp:revision>
  <dcterms:created xsi:type="dcterms:W3CDTF">2022-04-08T15:49:42Z</dcterms:created>
  <dcterms:modified xsi:type="dcterms:W3CDTF">2022-04-11T16:12:40Z</dcterms:modified>
</cp:coreProperties>
</file>